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1.xml" ContentType="application/vnd.openxmlformats-officedocument.presentationml.notesSlide+xml"/>
  <Override PartName="/ppt/tags/tag47.xml" ContentType="application/vnd.openxmlformats-officedocument.presentationml.tags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5.xml" ContentType="application/vnd.openxmlformats-officedocument.presentationml.notesSlide+xml"/>
  <Override PartName="/ppt/tags/tag5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5.xml" ContentType="application/vnd.openxmlformats-officedocument.presentationml.tags+xml"/>
  <Override PartName="/ppt/notesSlides/notesSlide32.xml" ContentType="application/vnd.openxmlformats-officedocument.presentationml.notesSlide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7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41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42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21.xml" ContentType="application/vnd.openxmlformats-officedocument.presentationml.tags+xml"/>
  <Override PartName="/ppt/notesSlides/notesSlide52.xml" ContentType="application/vnd.openxmlformats-officedocument.presentationml.notesSlide+xml"/>
  <Override PartName="/ppt/tags/tag12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23.xml" ContentType="application/vnd.openxmlformats-officedocument.presentationml.tags+xml"/>
  <Override PartName="/ppt/notesSlides/notesSlide56.xml" ContentType="application/vnd.openxmlformats-officedocument.presentationml.notesSlide+xml"/>
  <Override PartName="/ppt/tags/tag124.xml" ContentType="application/vnd.openxmlformats-officedocument.presentationml.tags+xml"/>
  <Override PartName="/ppt/notesSlides/notesSlide57.xml" ContentType="application/vnd.openxmlformats-officedocument.presentationml.notesSlide+xml"/>
  <Override PartName="/ppt/tags/tag125.xml" ContentType="application/vnd.openxmlformats-officedocument.presentationml.tags+xml"/>
  <Override PartName="/ppt/notesSlides/notesSlide58.xml" ContentType="application/vnd.openxmlformats-officedocument.presentationml.notesSlide+xml"/>
  <Override PartName="/ppt/tags/tag126.xml" ContentType="application/vnd.openxmlformats-officedocument.presentationml.tags+xml"/>
  <Override PartName="/ppt/notesSlides/notesSlide59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60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9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141.xml" ContentType="application/vnd.openxmlformats-officedocument.presentationml.tags+xml"/>
  <Override PartName="/ppt/notesSlides/notesSlide76.xml" ContentType="application/vnd.openxmlformats-officedocument.presentationml.notesSlide+xml"/>
  <Override PartName="/ppt/tags/tag142.xml" ContentType="application/vnd.openxmlformats-officedocument.presentationml.tags+xml"/>
  <Override PartName="/ppt/notesSlides/notesSlide77.xml" ContentType="application/vnd.openxmlformats-officedocument.presentationml.notesSlide+xml"/>
  <Override PartName="/ppt/tags/tag143.xml" ContentType="application/vnd.openxmlformats-officedocument.presentationml.tags+xml"/>
  <Override PartName="/ppt/notesSlides/notesSlide78.xml" ContentType="application/vnd.openxmlformats-officedocument.presentationml.notesSlide+xml"/>
  <Override PartName="/ppt/tags/tag144.xml" ContentType="application/vnd.openxmlformats-officedocument.presentationml.tags+xml"/>
  <Override PartName="/ppt/notesSlides/notesSlide79.xml" ContentType="application/vnd.openxmlformats-officedocument.presentationml.notesSlide+xml"/>
  <Override PartName="/ppt/tags/tag145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media/image256.jpg" ContentType="image/png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82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83.xml" ContentType="application/vnd.openxmlformats-officedocument.presentationml.notesSlide+xml"/>
  <Override PartName="/ppt/tags/tag150.xml" ContentType="application/vnd.openxmlformats-officedocument.presentationml.tags+xml"/>
  <Override PartName="/ppt/notesSlides/notesSlide84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402" r:id="rId3"/>
    <p:sldId id="305" r:id="rId4"/>
    <p:sldId id="403" r:id="rId5"/>
    <p:sldId id="404" r:id="rId6"/>
    <p:sldId id="409" r:id="rId7"/>
    <p:sldId id="415" r:id="rId8"/>
    <p:sldId id="489" r:id="rId9"/>
    <p:sldId id="490" r:id="rId10"/>
    <p:sldId id="491" r:id="rId11"/>
    <p:sldId id="411" r:id="rId12"/>
    <p:sldId id="422" r:id="rId13"/>
    <p:sldId id="423" r:id="rId14"/>
    <p:sldId id="424" r:id="rId15"/>
    <p:sldId id="427" r:id="rId16"/>
    <p:sldId id="488" r:id="rId17"/>
    <p:sldId id="481" r:id="rId18"/>
    <p:sldId id="492" r:id="rId19"/>
    <p:sldId id="412" r:id="rId20"/>
    <p:sldId id="431" r:id="rId21"/>
    <p:sldId id="429" r:id="rId22"/>
    <p:sldId id="436" r:id="rId23"/>
    <p:sldId id="439" r:id="rId24"/>
    <p:sldId id="440" r:id="rId25"/>
    <p:sldId id="452" r:id="rId26"/>
    <p:sldId id="413" r:id="rId27"/>
    <p:sldId id="441" r:id="rId28"/>
    <p:sldId id="414" r:id="rId29"/>
    <p:sldId id="416" r:id="rId30"/>
    <p:sldId id="419" r:id="rId31"/>
    <p:sldId id="442" r:id="rId32"/>
    <p:sldId id="443" r:id="rId33"/>
    <p:sldId id="444" r:id="rId34"/>
    <p:sldId id="446" r:id="rId35"/>
    <p:sldId id="447" r:id="rId36"/>
    <p:sldId id="448" r:id="rId37"/>
    <p:sldId id="449" r:id="rId38"/>
    <p:sldId id="450" r:id="rId39"/>
    <p:sldId id="417" r:id="rId40"/>
    <p:sldId id="453" r:id="rId41"/>
    <p:sldId id="456" r:id="rId42"/>
    <p:sldId id="457" r:id="rId43"/>
    <p:sldId id="451" r:id="rId44"/>
    <p:sldId id="454" r:id="rId45"/>
    <p:sldId id="455" r:id="rId46"/>
    <p:sldId id="418" r:id="rId47"/>
    <p:sldId id="479" r:id="rId48"/>
    <p:sldId id="480" r:id="rId49"/>
    <p:sldId id="261" r:id="rId50"/>
    <p:sldId id="497" r:id="rId51"/>
    <p:sldId id="399" r:id="rId52"/>
    <p:sldId id="495" r:id="rId53"/>
    <p:sldId id="496" r:id="rId54"/>
    <p:sldId id="432" r:id="rId55"/>
    <p:sldId id="433" r:id="rId56"/>
    <p:sldId id="437" r:id="rId57"/>
    <p:sldId id="438" r:id="rId58"/>
    <p:sldId id="503" r:id="rId59"/>
    <p:sldId id="504" r:id="rId60"/>
    <p:sldId id="459" r:id="rId61"/>
    <p:sldId id="460" r:id="rId62"/>
    <p:sldId id="501" r:id="rId63"/>
    <p:sldId id="461" r:id="rId64"/>
    <p:sldId id="499" r:id="rId65"/>
    <p:sldId id="500" r:id="rId66"/>
    <p:sldId id="498" r:id="rId67"/>
    <p:sldId id="462" r:id="rId68"/>
    <p:sldId id="463" r:id="rId69"/>
    <p:sldId id="465" r:id="rId70"/>
    <p:sldId id="493" r:id="rId71"/>
    <p:sldId id="502" r:id="rId72"/>
    <p:sldId id="464" r:id="rId73"/>
    <p:sldId id="466" r:id="rId74"/>
    <p:sldId id="467" r:id="rId75"/>
    <p:sldId id="468" r:id="rId76"/>
    <p:sldId id="469" r:id="rId77"/>
    <p:sldId id="470" r:id="rId78"/>
    <p:sldId id="471" r:id="rId79"/>
    <p:sldId id="472" r:id="rId80"/>
    <p:sldId id="477" r:id="rId81"/>
    <p:sldId id="478" r:id="rId82"/>
    <p:sldId id="473" r:id="rId83"/>
    <p:sldId id="475" r:id="rId84"/>
    <p:sldId id="474" r:id="rId85"/>
    <p:sldId id="476" r:id="rId86"/>
    <p:sldId id="484" r:id="rId87"/>
    <p:sldId id="485" r:id="rId88"/>
    <p:sldId id="482" r:id="rId8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4C22269-733F-41E7-BF48-282A216567E0}">
          <p14:sldIdLst>
            <p14:sldId id="256"/>
          </p14:sldIdLst>
        </p14:section>
        <p14:section name="presentation" id="{A8B5E8AD-C329-4783-AF40-CE2FB66AAEB2}">
          <p14:sldIdLst>
            <p14:sldId id="402"/>
            <p14:sldId id="305"/>
            <p14:sldId id="403"/>
            <p14:sldId id="404"/>
            <p14:sldId id="409"/>
            <p14:sldId id="415"/>
            <p14:sldId id="489"/>
            <p14:sldId id="490"/>
            <p14:sldId id="491"/>
            <p14:sldId id="411"/>
            <p14:sldId id="422"/>
            <p14:sldId id="423"/>
            <p14:sldId id="424"/>
            <p14:sldId id="427"/>
            <p14:sldId id="488"/>
            <p14:sldId id="481"/>
            <p14:sldId id="492"/>
            <p14:sldId id="412"/>
            <p14:sldId id="431"/>
            <p14:sldId id="429"/>
            <p14:sldId id="436"/>
            <p14:sldId id="439"/>
            <p14:sldId id="440"/>
            <p14:sldId id="452"/>
            <p14:sldId id="413"/>
            <p14:sldId id="441"/>
            <p14:sldId id="414"/>
            <p14:sldId id="416"/>
            <p14:sldId id="419"/>
            <p14:sldId id="442"/>
            <p14:sldId id="443"/>
            <p14:sldId id="444"/>
            <p14:sldId id="446"/>
            <p14:sldId id="447"/>
            <p14:sldId id="448"/>
            <p14:sldId id="449"/>
            <p14:sldId id="450"/>
            <p14:sldId id="417"/>
            <p14:sldId id="453"/>
            <p14:sldId id="456"/>
            <p14:sldId id="457"/>
            <p14:sldId id="451"/>
            <p14:sldId id="454"/>
            <p14:sldId id="455"/>
            <p14:sldId id="418"/>
            <p14:sldId id="479"/>
            <p14:sldId id="480"/>
            <p14:sldId id="261"/>
            <p14:sldId id="497"/>
            <p14:sldId id="399"/>
            <p14:sldId id="495"/>
            <p14:sldId id="496"/>
            <p14:sldId id="432"/>
            <p14:sldId id="433"/>
            <p14:sldId id="437"/>
            <p14:sldId id="438"/>
            <p14:sldId id="503"/>
            <p14:sldId id="504"/>
            <p14:sldId id="459"/>
            <p14:sldId id="460"/>
            <p14:sldId id="501"/>
            <p14:sldId id="461"/>
            <p14:sldId id="499"/>
            <p14:sldId id="500"/>
            <p14:sldId id="498"/>
            <p14:sldId id="462"/>
            <p14:sldId id="463"/>
            <p14:sldId id="465"/>
            <p14:sldId id="493"/>
            <p14:sldId id="502"/>
            <p14:sldId id="464"/>
            <p14:sldId id="466"/>
            <p14:sldId id="467"/>
            <p14:sldId id="468"/>
            <p14:sldId id="469"/>
            <p14:sldId id="470"/>
            <p14:sldId id="471"/>
            <p14:sldId id="472"/>
            <p14:sldId id="477"/>
            <p14:sldId id="478"/>
            <p14:sldId id="473"/>
            <p14:sldId id="475"/>
            <p14:sldId id="474"/>
            <p14:sldId id="476"/>
            <p14:sldId id="484"/>
            <p14:sldId id="485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0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 autoAdjust="0"/>
    <p:restoredTop sz="86740" autoAdjust="0"/>
  </p:normalViewPr>
  <p:slideViewPr>
    <p:cSldViewPr snapToGrid="0" snapToObjects="1">
      <p:cViewPr varScale="1">
        <p:scale>
          <a:sx n="86" d="100"/>
          <a:sy n="86" d="100"/>
        </p:scale>
        <p:origin x="12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08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E2B2-B9A9-E54B-89BB-38B2661BB20A}" type="datetimeFigureOut">
              <a:rPr kumimoji="1" lang="zh-CN" altLang="en-US" smtClean="0"/>
              <a:t>2022/3/17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9FBAA-B986-6241-B3D1-667DDAF7760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580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DB91D-C9EA-D84E-ABB1-1BD21CCAD84E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21264-59A2-4342-852E-79455896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0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6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O1 case, two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atoms on both sides are at the same distances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3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2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37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 is the sum of entropy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and down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4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spherical functions defined for O1 in refinement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68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24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5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35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5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fr-FR" altLang="zh-CN" dirty="0"/>
              <a:t>Short introduction</a:t>
            </a:r>
          </a:p>
          <a:p>
            <a:r>
              <a:rPr kumimoji="1" lang="fr-FR" altLang="zh-CN" dirty="0"/>
              <a:t>1,</a:t>
            </a:r>
            <a:r>
              <a:rPr kumimoji="1" lang="fr-FR" altLang="zh-CN" baseline="0" dirty="0"/>
              <a:t> 2, 3</a:t>
            </a:r>
          </a:p>
          <a:p>
            <a:r>
              <a:rPr kumimoji="1" lang="fr-FR" altLang="zh-CN" baseline="0" dirty="0"/>
              <a:t>Conclusions…</a:t>
            </a:r>
            <a:endParaRPr kumimoji="1" lang="fr-FR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37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37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79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8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58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97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4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2D reconstruction gives a good quality</a:t>
            </a:r>
            <a:r>
              <a:rPr lang="en-US" altLang="zh-CN" sz="4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</a:t>
            </a:r>
            <a:endParaRPr lang="en-US" altLang="zh-CN" sz="4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50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71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works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 for the crystal where a single …</a:t>
            </a:r>
          </a:p>
          <a:p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YTiO3 case, the major spin contribution comes from </a:t>
            </a:r>
            <a:r>
              <a:rPr lang="en-US" altLang="zh-CN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atom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73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simplest model we can consider is the one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89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2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6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94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89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63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120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76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specifically, TiO1 and TiO2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20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38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Basin: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O1 83.869, O2 84.145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90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98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that we have an ab-initio 1-RDM, the question that naturally arises is how it compares with an experimental 1-RDM, especially in O1 cross-term regions.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the preliminary results of our attempts to define a refinement strategy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389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minimal model to account for O1 coupling, two neighboring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point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charges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77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1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24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5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HF/6-31G minimal quantum chemistry model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periodic computation with Xtal14 uses DFT with extended basis set, this is also to make difference with initio guess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659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Upper_half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triangle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51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noProof="0" dirty="0"/>
              <a:t>To conclude this presentation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111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summarize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key points: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59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090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13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923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478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13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39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977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868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71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994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659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35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2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zh-CN" noProof="1"/>
              <a:t>Qualitative</a:t>
            </a:r>
          </a:p>
          <a:p>
            <a:r>
              <a:rPr lang="fr-FR" altLang="zh-CN" noProof="1"/>
              <a:t>Quantitative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651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542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231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344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402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481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532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366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619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990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5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00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603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06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876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860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991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230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910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077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609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1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importantly, this crystal is stable for XRD, PND and MCS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and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O2’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772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82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49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157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563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95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0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crystal field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</a:t>
            </a:r>
          </a:p>
          <a:p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 by Akimitsu with PND data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21264-59A2-4342-852E-79455896815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7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17177" y="2130425"/>
            <a:ext cx="6660000" cy="1470025"/>
          </a:xfrm>
        </p:spPr>
        <p:txBody>
          <a:bodyPr/>
          <a:lstStyle>
            <a:lvl1pPr>
              <a:defRPr>
                <a:solidFill>
                  <a:srgbClr val="63003C"/>
                </a:solidFill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35044" y="3886200"/>
            <a:ext cx="483735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017177" y="6356350"/>
            <a:ext cx="5101642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b="1" smtClean="0">
                <a:latin typeface="Helvetica"/>
                <a:cs typeface="Helvetica"/>
              </a:defRPr>
            </a:lvl1pPr>
          </a:lstStyle>
          <a:p>
            <a:r>
              <a:rPr lang="fr-FR" dirty="0"/>
              <a:t>Laboratoire EM2C, CNRS, </a:t>
            </a:r>
            <a:r>
              <a:rPr lang="fr-FR" dirty="0" err="1"/>
              <a:t>CentraleSupélec</a:t>
            </a:r>
            <a:r>
              <a:rPr lang="fr-FR" dirty="0"/>
              <a:t>, Université Paris-Saclay</a:t>
            </a:r>
          </a:p>
          <a:p>
            <a:r>
              <a:rPr lang="fr-FR" sz="1000" dirty="0"/>
              <a:t>3, rue </a:t>
            </a:r>
            <a:r>
              <a:rPr lang="fr-FR" sz="1000" dirty="0" err="1"/>
              <a:t>Joliot</a:t>
            </a:r>
            <a:r>
              <a:rPr lang="fr-FR" sz="1000" dirty="0"/>
              <a:t> Curie, 91192 Gif-sur-Yvette cedex, France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35373" y="6356350"/>
            <a:ext cx="1447800" cy="365125"/>
          </a:xfr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r>
              <a:rPr lang="en-US" dirty="0"/>
              <a:t>21/11/2017</a:t>
            </a:r>
          </a:p>
        </p:txBody>
      </p:sp>
      <p:pic>
        <p:nvPicPr>
          <p:cNvPr id="7" name="Pic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1"/>
            <a:ext cx="14851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373" y="64033"/>
            <a:ext cx="1765935" cy="90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73" y="64033"/>
            <a:ext cx="1340047" cy="100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605" y="73935"/>
            <a:ext cx="1070092" cy="9980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50" y="219270"/>
            <a:ext cx="1390570" cy="7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7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 dirty="0">
                <a:solidFill>
                  <a:srgbClr val="FFFFFF"/>
                </a:solidFill>
                <a:effectLst>
                  <a:outerShdw blurRad="127000" dir="2700000" rotWithShape="0">
                    <a:srgbClr val="000000">
                      <a:alpha val="75000"/>
                    </a:srgbClr>
                  </a:outerShdw>
                </a:effectLst>
              </a:rPr>
              <a:t>Texte du titre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321469" y="1140138"/>
            <a:ext cx="8527852" cy="5065995"/>
          </a:xfrm>
          <a:prstGeom prst="rect">
            <a:avLst/>
          </a:prstGeom>
        </p:spPr>
        <p:txBody>
          <a:bodyPr/>
          <a:lstStyle>
            <a:lvl1pPr>
              <a:defRPr sz="2200" b="1" i="0" u="none"/>
            </a:lvl1pPr>
            <a:lvl2pPr>
              <a:spcBef>
                <a:spcPts val="352"/>
              </a:spcBef>
              <a:buClr>
                <a:srgbClr val="0983AA"/>
              </a:buClr>
              <a:defRPr b="0"/>
            </a:lvl2pPr>
            <a:lvl3pPr>
              <a:spcBef>
                <a:spcPts val="352"/>
              </a:spcBef>
              <a:buClr>
                <a:srgbClr val="591639"/>
              </a:buClr>
              <a:defRPr sz="1700" b="0"/>
            </a:lvl3pPr>
            <a:lvl4pPr marL="1562640" indent="-401822">
              <a:buClr>
                <a:srgbClr val="729D35"/>
              </a:buClr>
              <a:defRPr sz="1500" b="0"/>
            </a:lvl4pPr>
            <a:lvl5pPr marL="1875168" indent="-401822">
              <a:buClrTx/>
              <a:defRPr sz="2500" b="0"/>
            </a:lvl5pPr>
          </a:lstStyle>
          <a:p>
            <a:pPr lvl="0">
              <a:defRPr sz="1800" b="0"/>
            </a:pPr>
            <a:r>
              <a:rPr sz="1700" b="1" dirty="0"/>
              <a:t>Texte niveau 1</a:t>
            </a:r>
          </a:p>
          <a:p>
            <a:pPr lvl="1">
              <a:defRPr sz="1800"/>
            </a:pPr>
            <a:r>
              <a:rPr sz="1700" dirty="0"/>
              <a:t>Texte niveau 2</a:t>
            </a:r>
          </a:p>
          <a:p>
            <a:pPr lvl="2">
              <a:defRPr sz="1800"/>
            </a:pPr>
            <a:r>
              <a:rPr sz="1700" dirty="0"/>
              <a:t>Texte niveau 3</a:t>
            </a:r>
          </a:p>
          <a:p>
            <a:pPr lvl="3">
              <a:defRPr sz="1800"/>
            </a:pPr>
            <a:r>
              <a:rPr sz="2500" dirty="0"/>
              <a:t>Texte niveau 4</a:t>
            </a:r>
          </a:p>
          <a:p>
            <a:pPr lvl="4">
              <a:defRPr sz="1800"/>
            </a:pPr>
            <a:r>
              <a:rPr sz="2500" dirty="0"/>
              <a:t>Texte niveau 5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653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000" y="692497"/>
            <a:ext cx="8782475" cy="707167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3003C"/>
                </a:solidFill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782475" cy="5355620"/>
          </a:xfrm>
        </p:spPr>
        <p:txBody>
          <a:bodyPr lIns="108000">
            <a:normAutofit/>
          </a:bodyPr>
          <a:lstStyle>
            <a:lvl1pPr marL="342900" indent="-342900">
              <a:buClr>
                <a:srgbClr val="63003C"/>
              </a:buClr>
              <a:buFont typeface="Wingdings" charset="2"/>
              <a:buChar char="v"/>
              <a:defRPr sz="2000">
                <a:latin typeface="Helvetica"/>
                <a:cs typeface="Helvetica"/>
              </a:defRPr>
            </a:lvl1pPr>
            <a:lvl2pPr marL="742950" indent="-285750">
              <a:buClr>
                <a:schemeClr val="accent3"/>
              </a:buClr>
              <a:buFont typeface="Wingdings" charset="2"/>
              <a:buChar char="§"/>
              <a:defRPr sz="1800">
                <a:latin typeface="Helvetica"/>
                <a:cs typeface="Helvetica"/>
              </a:defRPr>
            </a:lvl2pPr>
            <a:lvl3pPr>
              <a:buClr>
                <a:schemeClr val="accent1"/>
              </a:buClr>
              <a:defRPr sz="1800">
                <a:latin typeface="Helvetica"/>
                <a:cs typeface="Helvetica"/>
              </a:defRPr>
            </a:lvl3pPr>
            <a:lvl4pPr marL="1600200" indent="-228600">
              <a:buClr>
                <a:schemeClr val="accent6"/>
              </a:buClr>
              <a:buFont typeface="Arial"/>
              <a:buChar char="•"/>
              <a:defRPr sz="1600">
                <a:latin typeface="Helvetica"/>
                <a:cs typeface="Helvetica"/>
              </a:defRPr>
            </a:lvl4pPr>
            <a:lvl5pPr marL="2057400" indent="-228600">
              <a:buClr>
                <a:schemeClr val="accent4"/>
              </a:buClr>
              <a:buFont typeface="Arial"/>
              <a:buChar char="•"/>
              <a:defRPr sz="1400">
                <a:latin typeface="Helvetica"/>
                <a:cs typeface="Helvetica"/>
              </a:defRPr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53415"/>
          </a:xfrm>
          <a:prstGeom prst="rect">
            <a:avLst/>
          </a:prstGeom>
          <a:solidFill>
            <a:srgbClr val="630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7236142" y="0"/>
            <a:ext cx="189960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000" noProof="0" dirty="0">
                <a:solidFill>
                  <a:schemeClr val="bg1"/>
                </a:solidFill>
                <a:latin typeface="Helvetica"/>
                <a:cs typeface="Helvetica"/>
              </a:rPr>
              <a:t>PhD </a:t>
            </a:r>
            <a:r>
              <a:rPr lang="en-US" sz="1000" noProof="0" dirty="0">
                <a:solidFill>
                  <a:schemeClr val="bg1"/>
                </a:solidFill>
                <a:latin typeface="Helvetica"/>
                <a:cs typeface="Helvetica"/>
              </a:rPr>
              <a:t>Defense</a:t>
            </a:r>
          </a:p>
          <a:p>
            <a:pPr algn="ctr"/>
            <a:r>
              <a:rPr lang="fr-FR" sz="1000" noProof="0" dirty="0">
                <a:solidFill>
                  <a:schemeClr val="bg1"/>
                </a:solidFill>
                <a:latin typeface="Helvetica"/>
                <a:cs typeface="Helvetica"/>
              </a:rPr>
              <a:t>19/01/2018</a:t>
            </a:r>
          </a:p>
          <a:p>
            <a:pPr algn="r"/>
            <a:fld id="{BE9D3DA4-F1B0-1440-A0FC-80DDA60D431D}" type="slidenum">
              <a:rPr lang="fr-FR" sz="1400" noProof="0" smtClean="0">
                <a:solidFill>
                  <a:schemeClr val="bg1"/>
                </a:solidFill>
                <a:latin typeface="Helvetica"/>
                <a:cs typeface="Helvetica"/>
              </a:rPr>
              <a:pPr algn="r"/>
              <a:t>‹#›</a:t>
            </a:fld>
            <a:endParaRPr lang="fr-FR" sz="1400" noProof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0" hasCustomPrompt="1"/>
          </p:nvPr>
        </p:nvSpPr>
        <p:spPr>
          <a:xfrm>
            <a:off x="3387089" y="10344"/>
            <a:ext cx="3833813" cy="648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fr-FR" dirty="0"/>
              <a:t>titres</a:t>
            </a:r>
            <a:endParaRPr lang="en-US" dirty="0"/>
          </a:p>
        </p:txBody>
      </p:sp>
      <p:pic>
        <p:nvPicPr>
          <p:cNvPr id="9" name="Image 8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-5985"/>
            <a:ext cx="3402329" cy="6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5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6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1120" y="3198726"/>
            <a:ext cx="6765679" cy="1143000"/>
          </a:xfrm>
        </p:spPr>
        <p:txBody>
          <a:bodyPr>
            <a:normAutofit/>
          </a:bodyPr>
          <a:lstStyle>
            <a:lvl1pPr>
              <a:defRPr sz="2000"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373" y="64033"/>
            <a:ext cx="1765935" cy="90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73" y="64033"/>
            <a:ext cx="1340047" cy="1008000"/>
          </a:xfrm>
          <a:prstGeom prst="rect">
            <a:avLst/>
          </a:prstGeom>
        </p:spPr>
      </p:pic>
      <p:pic>
        <p:nvPicPr>
          <p:cNvPr id="10" name="Pictur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" y="1"/>
            <a:ext cx="14851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605" y="73935"/>
            <a:ext cx="1070092" cy="9980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50" y="219270"/>
            <a:ext cx="1390570" cy="7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6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3AA8-F1F1-F04E-9BA8-B27F1BB37770}" type="datetimeFigureOut">
              <a:rPr lang="fr-FR" smtClean="0"/>
              <a:t>17/03/2022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CA3F-1B2B-5F42-8F45-8B211432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43AA8-F1F1-F04E-9BA8-B27F1BB37770}" type="datetimeFigureOut">
              <a:rPr lang="fr-FR" smtClean="0"/>
              <a:t>17/03/2022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9CA3F-1B2B-5F42-8F45-8B211432D9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5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hyperlink" Target="http://www.crystal.unito.it/Basis_Sets/yttrium.html" TargetMode="External"/><Relationship Id="rId4" Type="http://schemas.openxmlformats.org/officeDocument/2006/relationships/image" Target="../media/image3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1.xml"/><Relationship Id="rId7" Type="http://schemas.openxmlformats.org/officeDocument/2006/relationships/image" Target="../media/image3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tags" Target="../tags/tag2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26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slide" Target="slide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tags" Target="../tags/tag36.xml"/><Relationship Id="rId21" Type="http://schemas.openxmlformats.org/officeDocument/2006/relationships/image" Target="../media/image69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tags" Target="../tags/tag3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image" Target="../media/image72.png"/><Relationship Id="rId5" Type="http://schemas.openxmlformats.org/officeDocument/2006/relationships/tags" Target="../tags/tag38.xml"/><Relationship Id="rId15" Type="http://schemas.openxmlformats.org/officeDocument/2006/relationships/notesSlide" Target="../notesSlides/notesSlide21.xml"/><Relationship Id="rId23" Type="http://schemas.openxmlformats.org/officeDocument/2006/relationships/image" Target="../media/image71.png"/><Relationship Id="rId10" Type="http://schemas.openxmlformats.org/officeDocument/2006/relationships/tags" Target="../tags/tag43.xml"/><Relationship Id="rId19" Type="http://schemas.openxmlformats.org/officeDocument/2006/relationships/image" Target="../media/image67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70.png"/><Relationship Id="rId27" Type="http://schemas.openxmlformats.org/officeDocument/2006/relationships/slide" Target="slide8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slide" Target="slide58.xml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670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12" Type="http://schemas.openxmlformats.org/officeDocument/2006/relationships/slide" Target="slide60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85.png"/><Relationship Id="rId11" Type="http://schemas.openxmlformats.org/officeDocument/2006/relationships/image" Target="../media/image810.png"/><Relationship Id="rId5" Type="http://schemas.openxmlformats.org/officeDocument/2006/relationships/image" Target="../media/image84.jpeg"/><Relationship Id="rId10" Type="http://schemas.openxmlformats.org/officeDocument/2006/relationships/image" Target="../media/image80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76.jpeg"/><Relationship Id="rId3" Type="http://schemas.openxmlformats.org/officeDocument/2006/relationships/tags" Target="../tags/tag52.xml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notesSlide" Target="../notesSlides/notesSlide26.xml"/><Relationship Id="rId15" Type="http://schemas.openxmlformats.org/officeDocument/2006/relationships/slide" Target="slide62.xml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jpeg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slide" Target="slide6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jpeg"/><Relationship Id="rId1" Type="http://schemas.openxmlformats.org/officeDocument/2006/relationships/tags" Target="../tags/tag53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46.pn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tags" Target="../tags/tag59.xml"/><Relationship Id="rId21" Type="http://schemas.openxmlformats.org/officeDocument/2006/relationships/image" Target="../media/image125.png"/><Relationship Id="rId7" Type="http://schemas.openxmlformats.org/officeDocument/2006/relationships/tags" Target="../tags/tag63.xml"/><Relationship Id="rId12" Type="http://schemas.openxmlformats.org/officeDocument/2006/relationships/image" Target="../media/image116.jpeg"/><Relationship Id="rId17" Type="http://schemas.openxmlformats.org/officeDocument/2006/relationships/image" Target="../media/image121.png"/><Relationship Id="rId2" Type="http://schemas.openxmlformats.org/officeDocument/2006/relationships/tags" Target="../tags/tag58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35.jpeg"/><Relationship Id="rId24" Type="http://schemas.openxmlformats.org/officeDocument/2006/relationships/slide" Target="slide69.xml"/><Relationship Id="rId5" Type="http://schemas.openxmlformats.org/officeDocument/2006/relationships/tags" Target="../tags/tag61.xml"/><Relationship Id="rId15" Type="http://schemas.openxmlformats.org/officeDocument/2006/relationships/image" Target="../media/image119.jpeg"/><Relationship Id="rId23" Type="http://schemas.openxmlformats.org/officeDocument/2006/relationships/image" Target="../media/image127.png"/><Relationship Id="rId10" Type="http://schemas.openxmlformats.org/officeDocument/2006/relationships/notesSlide" Target="../notesSlides/notesSlide34.xml"/><Relationship Id="rId19" Type="http://schemas.openxmlformats.org/officeDocument/2006/relationships/image" Target="../media/image123.png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8.emf"/><Relationship Id="rId22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image" Target="../media/image137.png"/><Relationship Id="rId21" Type="http://schemas.openxmlformats.org/officeDocument/2006/relationships/tags" Target="../tags/tag85.xml"/><Relationship Id="rId34" Type="http://schemas.openxmlformats.org/officeDocument/2006/relationships/image" Target="../media/image132.png"/><Relationship Id="rId42" Type="http://schemas.openxmlformats.org/officeDocument/2006/relationships/image" Target="../media/image140.png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9" Type="http://schemas.openxmlformats.org/officeDocument/2006/relationships/notesSlide" Target="../notesSlides/notesSlide35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image" Target="../media/image130.png"/><Relationship Id="rId37" Type="http://schemas.openxmlformats.org/officeDocument/2006/relationships/image" Target="../media/image135.png"/><Relationship Id="rId40" Type="http://schemas.openxmlformats.org/officeDocument/2006/relationships/image" Target="../media/image138.png"/><Relationship Id="rId45" Type="http://schemas.openxmlformats.org/officeDocument/2006/relationships/image" Target="../media/image143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34.pn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image" Target="../media/image129.png"/><Relationship Id="rId44" Type="http://schemas.openxmlformats.org/officeDocument/2006/relationships/image" Target="../media/image142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image" Target="../media/image128.png"/><Relationship Id="rId35" Type="http://schemas.openxmlformats.org/officeDocument/2006/relationships/image" Target="../media/image133.png"/><Relationship Id="rId43" Type="http://schemas.openxmlformats.org/officeDocument/2006/relationships/image" Target="../media/image141.png"/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image" Target="../media/image131.png"/><Relationship Id="rId38" Type="http://schemas.openxmlformats.org/officeDocument/2006/relationships/image" Target="../media/image136.png"/><Relationship Id="rId46" Type="http://schemas.openxmlformats.org/officeDocument/2006/relationships/slide" Target="slide70.xml"/><Relationship Id="rId20" Type="http://schemas.openxmlformats.org/officeDocument/2006/relationships/tags" Target="../tags/tag84.xml"/><Relationship Id="rId41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emf"/><Relationship Id="rId3" Type="http://schemas.openxmlformats.org/officeDocument/2006/relationships/tags" Target="../tags/tag94.xml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147.emf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6.png"/><Relationship Id="rId5" Type="http://schemas.openxmlformats.org/officeDocument/2006/relationships/tags" Target="../tags/tag96.xml"/><Relationship Id="rId10" Type="http://schemas.openxmlformats.org/officeDocument/2006/relationships/image" Target="../media/image145.png"/><Relationship Id="rId4" Type="http://schemas.openxmlformats.org/officeDocument/2006/relationships/tags" Target="../tags/tag95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tags" Target="../tags/tag99.xml"/><Relationship Id="rId7" Type="http://schemas.openxmlformats.org/officeDocument/2006/relationships/image" Target="../media/image35.jpe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49.png"/><Relationship Id="rId5" Type="http://schemas.openxmlformats.org/officeDocument/2006/relationships/notesSlide" Target="../notesSlides/notesSlide37.xml"/><Relationship Id="rId10" Type="http://schemas.openxmlformats.org/officeDocument/2006/relationships/image" Target="../media/image1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7.png"/><Relationship Id="rId3" Type="http://schemas.openxmlformats.org/officeDocument/2006/relationships/tags" Target="../tags/tag102.xml"/><Relationship Id="rId7" Type="http://schemas.openxmlformats.org/officeDocument/2006/relationships/image" Target="../media/image153.jpeg"/><Relationship Id="rId12" Type="http://schemas.openxmlformats.org/officeDocument/2006/relationships/image" Target="../media/image156.emf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5.jpeg"/><Relationship Id="rId11" Type="http://schemas.openxmlformats.org/officeDocument/2006/relationships/image" Target="../media/image155.emf"/><Relationship Id="rId5" Type="http://schemas.openxmlformats.org/officeDocument/2006/relationships/notesSlide" Target="../notesSlides/notesSlide38.xml"/><Relationship Id="rId10" Type="http://schemas.openxmlformats.org/officeDocument/2006/relationships/image" Target="../media/image15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8.emf"/><Relationship Id="rId1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tags" Target="../tags/tag105.xml"/><Relationship Id="rId7" Type="http://schemas.openxmlformats.org/officeDocument/2006/relationships/notesSlide" Target="../notesSlides/notesSlide41.xml"/><Relationship Id="rId12" Type="http://schemas.openxmlformats.org/officeDocument/2006/relationships/image" Target="../media/image167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6.png"/><Relationship Id="rId5" Type="http://schemas.openxmlformats.org/officeDocument/2006/relationships/tags" Target="../tags/tag107.xml"/><Relationship Id="rId10" Type="http://schemas.openxmlformats.org/officeDocument/2006/relationships/image" Target="../media/image165.png"/><Relationship Id="rId4" Type="http://schemas.openxmlformats.org/officeDocument/2006/relationships/tags" Target="../tags/tag106.xml"/><Relationship Id="rId9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notesSlide" Target="../notesSlides/notesSlide42.xml"/><Relationship Id="rId18" Type="http://schemas.openxmlformats.org/officeDocument/2006/relationships/image" Target="../media/image172.png"/><Relationship Id="rId3" Type="http://schemas.openxmlformats.org/officeDocument/2006/relationships/tags" Target="../tags/tag110.xml"/><Relationship Id="rId21" Type="http://schemas.openxmlformats.org/officeDocument/2006/relationships/image" Target="../media/image175.png"/><Relationship Id="rId7" Type="http://schemas.openxmlformats.org/officeDocument/2006/relationships/tags" Target="../tags/tag11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71.png"/><Relationship Id="rId25" Type="http://schemas.openxmlformats.org/officeDocument/2006/relationships/slide" Target="slide80.xml"/><Relationship Id="rId2" Type="http://schemas.openxmlformats.org/officeDocument/2006/relationships/tags" Target="../tags/tag109.xml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178.png"/><Relationship Id="rId5" Type="http://schemas.openxmlformats.org/officeDocument/2006/relationships/tags" Target="../tags/tag112.xml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10" Type="http://schemas.openxmlformats.org/officeDocument/2006/relationships/tags" Target="../tags/tag117.xml"/><Relationship Id="rId19" Type="http://schemas.openxmlformats.org/officeDocument/2006/relationships/image" Target="../media/image173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0.png"/><Relationship Id="rId12" Type="http://schemas.openxmlformats.org/officeDocument/2006/relationships/image" Target="../media/image180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280.png"/><Relationship Id="rId11" Type="http://schemas.openxmlformats.org/officeDocument/2006/relationships/image" Target="../media/image179.png"/><Relationship Id="rId5" Type="http://schemas.openxmlformats.org/officeDocument/2006/relationships/image" Target="../media/image1270.png"/><Relationship Id="rId10" Type="http://schemas.openxmlformats.org/officeDocument/2006/relationships/image" Target="../media/image1320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6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13" Type="http://schemas.openxmlformats.org/officeDocument/2006/relationships/image" Target="../media/image1760.png"/><Relationship Id="rId3" Type="http://schemas.openxmlformats.org/officeDocument/2006/relationships/image" Target="../media/image181.jpeg"/><Relationship Id="rId7" Type="http://schemas.openxmlformats.org/officeDocument/2006/relationships/image" Target="../media/image185.emf"/><Relationship Id="rId12" Type="http://schemas.openxmlformats.org/officeDocument/2006/relationships/image" Target="../media/image17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emf"/><Relationship Id="rId11" Type="http://schemas.openxmlformats.org/officeDocument/2006/relationships/image" Target="../media/image1740.png"/><Relationship Id="rId5" Type="http://schemas.openxmlformats.org/officeDocument/2006/relationships/image" Target="../media/image183.emf"/><Relationship Id="rId10" Type="http://schemas.openxmlformats.org/officeDocument/2006/relationships/image" Target="../media/image1730.png"/><Relationship Id="rId4" Type="http://schemas.openxmlformats.org/officeDocument/2006/relationships/image" Target="../media/image182.emf"/><Relationship Id="rId9" Type="http://schemas.openxmlformats.org/officeDocument/2006/relationships/image" Target="../media/image1720.png"/><Relationship Id="rId14" Type="http://schemas.openxmlformats.org/officeDocument/2006/relationships/slide" Target="slide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6" Type="http://schemas.openxmlformats.org/officeDocument/2006/relationships/image" Target="../media/image50.png"/><Relationship Id="rId5" Type="http://schemas.openxmlformats.org/officeDocument/2006/relationships/image" Target="../media/image191.jp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6" Type="http://schemas.openxmlformats.org/officeDocument/2006/relationships/image" Target="../media/image192.jpg"/><Relationship Id="rId5" Type="http://schemas.openxmlformats.org/officeDocument/2006/relationships/image" Target="../media/image48.png"/><Relationship Id="rId4" Type="http://schemas.openxmlformats.org/officeDocument/2006/relationships/slide" Target="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1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19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6" Type="http://schemas.openxmlformats.org/officeDocument/2006/relationships/image" Target="../media/image77.pn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20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6" Type="http://schemas.openxmlformats.org/officeDocument/2006/relationships/image" Target="../media/image201.jpeg"/><Relationship Id="rId5" Type="http://schemas.openxmlformats.org/officeDocument/2006/relationships/image" Target="../media/image83.png"/><Relationship Id="rId4" Type="http://schemas.openxmlformats.org/officeDocument/2006/relationships/slide" Target="slide2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2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7.jpeg"/><Relationship Id="rId12" Type="http://schemas.openxmlformats.org/officeDocument/2006/relationships/slide" Target="slide25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85.png"/><Relationship Id="rId11" Type="http://schemas.openxmlformats.org/officeDocument/2006/relationships/image" Target="../media/image750.png"/><Relationship Id="rId5" Type="http://schemas.openxmlformats.org/officeDocument/2006/relationships/image" Target="../media/image206.jpeg"/><Relationship Id="rId10" Type="http://schemas.openxmlformats.org/officeDocument/2006/relationships/image" Target="../media/image74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9.jpe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5.png"/><Relationship Id="rId11" Type="http://schemas.openxmlformats.org/officeDocument/2006/relationships/slide" Target="slide25.xml"/><Relationship Id="rId5" Type="http://schemas.openxmlformats.org/officeDocument/2006/relationships/image" Target="../media/image208.jpeg"/><Relationship Id="rId10" Type="http://schemas.openxmlformats.org/officeDocument/2006/relationships/image" Target="../media/image1610.png"/><Relationship Id="rId4" Type="http://schemas.openxmlformats.org/officeDocument/2006/relationships/notesSlide" Target="../notesSlides/notesSlide61.xml"/><Relationship Id="rId9" Type="http://schemas.openxmlformats.org/officeDocument/2006/relationships/image" Target="../media/image16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16.jpe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20.jpe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slide" Target="slide2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98.jpe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slide" Target="slide2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00.jpe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image" Target="../media/image22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9.xml"/><Relationship Id="rId13" Type="http://schemas.openxmlformats.org/officeDocument/2006/relationships/image" Target="../media/image233.png"/><Relationship Id="rId3" Type="http://schemas.openxmlformats.org/officeDocument/2006/relationships/tags" Target="../tags/tag1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2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231.png"/><Relationship Id="rId5" Type="http://schemas.openxmlformats.org/officeDocument/2006/relationships/tags" Target="../tags/tag135.xml"/><Relationship Id="rId15" Type="http://schemas.openxmlformats.org/officeDocument/2006/relationships/slide" Target="slide35.xml"/><Relationship Id="rId10" Type="http://schemas.openxmlformats.org/officeDocument/2006/relationships/image" Target="../media/image230.png"/><Relationship Id="rId4" Type="http://schemas.openxmlformats.org/officeDocument/2006/relationships/tags" Target="../tags/tag134.xml"/><Relationship Id="rId9" Type="http://schemas.openxmlformats.org/officeDocument/2006/relationships/image" Target="../media/image229.png"/><Relationship Id="rId14" Type="http://schemas.openxmlformats.org/officeDocument/2006/relationships/image" Target="../media/image23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tags" Target="../tags/tag139.xml"/><Relationship Id="rId7" Type="http://schemas.openxmlformats.org/officeDocument/2006/relationships/image" Target="../media/image235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notesSlide" Target="../notesSlides/notesSlide70.xml"/><Relationship Id="rId11" Type="http://schemas.openxmlformats.org/officeDocument/2006/relationships/image" Target="../media/image2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7.png"/><Relationship Id="rId4" Type="http://schemas.openxmlformats.org/officeDocument/2006/relationships/tags" Target="../tags/tag140.xml"/><Relationship Id="rId9" Type="http://schemas.openxmlformats.org/officeDocument/2006/relationships/slide" Target="slide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241.jpeg"/><Relationship Id="rId4" Type="http://schemas.openxmlformats.org/officeDocument/2006/relationships/image" Target="../media/image24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242.jpeg"/><Relationship Id="rId4" Type="http://schemas.openxmlformats.org/officeDocument/2006/relationships/image" Target="../media/image24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6" Type="http://schemas.openxmlformats.org/officeDocument/2006/relationships/slide" Target="slide45.xml"/><Relationship Id="rId5" Type="http://schemas.openxmlformats.org/officeDocument/2006/relationships/image" Target="../media/image250.png"/><Relationship Id="rId4" Type="http://schemas.openxmlformats.org/officeDocument/2006/relationships/image" Target="../media/image24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6" Type="http://schemas.openxmlformats.org/officeDocument/2006/relationships/slide" Target="slide45.xml"/><Relationship Id="rId5" Type="http://schemas.openxmlformats.org/officeDocument/2006/relationships/image" Target="../media/image250.png"/><Relationship Id="rId4" Type="http://schemas.openxmlformats.org/officeDocument/2006/relationships/image" Target="../media/image2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Relationship Id="rId6" Type="http://schemas.openxmlformats.org/officeDocument/2006/relationships/slide" Target="slide45.xml"/><Relationship Id="rId5" Type="http://schemas.openxmlformats.org/officeDocument/2006/relationships/image" Target="../media/image250.png"/><Relationship Id="rId4" Type="http://schemas.openxmlformats.org/officeDocument/2006/relationships/image" Target="../media/image2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6" Type="http://schemas.openxmlformats.org/officeDocument/2006/relationships/slide" Target="slide42.xml"/><Relationship Id="rId5" Type="http://schemas.openxmlformats.org/officeDocument/2006/relationships/image" Target="../media/image254.png"/><Relationship Id="rId4" Type="http://schemas.openxmlformats.org/officeDocument/2006/relationships/image" Target="../media/image25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slide" Target="slide42.xml"/><Relationship Id="rId5" Type="http://schemas.openxmlformats.org/officeDocument/2006/relationships/image" Target="../media/image254.png"/><Relationship Id="rId4" Type="http://schemas.openxmlformats.org/officeDocument/2006/relationships/image" Target="../media/image25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258.png"/><Relationship Id="rId5" Type="http://schemas.openxmlformats.org/officeDocument/2006/relationships/image" Target="../media/image257.emf"/><Relationship Id="rId4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258.png"/><Relationship Id="rId5" Type="http://schemas.openxmlformats.org/officeDocument/2006/relationships/image" Target="../media/image260.emf"/><Relationship Id="rId4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26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tags" Target="../tags/tag153.xml"/><Relationship Id="rId7" Type="http://schemas.openxmlformats.org/officeDocument/2006/relationships/image" Target="../media/image262.png"/><Relationship Id="rId12" Type="http://schemas.openxmlformats.org/officeDocument/2006/relationships/slide" Target="slide21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85.xml"/><Relationship Id="rId11" Type="http://schemas.openxmlformats.org/officeDocument/2006/relationships/image" Target="../media/image5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5.png"/><Relationship Id="rId4" Type="http://schemas.openxmlformats.org/officeDocument/2006/relationships/tags" Target="../tags/tag154.xml"/><Relationship Id="rId9" Type="http://schemas.openxmlformats.org/officeDocument/2006/relationships/image" Target="../media/image26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0.png"/><Relationship Id="rId3" Type="http://schemas.openxmlformats.org/officeDocument/2006/relationships/tags" Target="../tags/tag8.xml"/><Relationship Id="rId21" Type="http://schemas.openxmlformats.org/officeDocument/2006/relationships/image" Target="../media/image33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29.png"/><Relationship Id="rId2" Type="http://schemas.openxmlformats.org/officeDocument/2006/relationships/tags" Target="../tags/tag7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27.png"/><Relationship Id="rId10" Type="http://schemas.openxmlformats.org/officeDocument/2006/relationships/tags" Target="../tags/tag15.xml"/><Relationship Id="rId19" Type="http://schemas.openxmlformats.org/officeDocument/2006/relationships/image" Target="../media/image31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46835" y="1395412"/>
            <a:ext cx="7616142" cy="147002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ea typeface="Droid Sans Fallback"/>
              </a:rPr>
              <a:t>Reconstruction of momentum density and determination of one-electron reduced density matrix</a:t>
            </a:r>
            <a:endParaRPr lang="en-US" sz="2400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2935044" y="2889248"/>
            <a:ext cx="4837355" cy="510604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Zeyin YAN</a:t>
            </a:r>
          </a:p>
          <a:p>
            <a:endParaRPr lang="fr-FR" sz="2800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4896"/>
              </p:ext>
            </p:extLst>
          </p:nvPr>
        </p:nvGraphicFramePr>
        <p:xfrm>
          <a:off x="2017177" y="3661209"/>
          <a:ext cx="6883114" cy="2052320"/>
        </p:xfrm>
        <a:graphic>
          <a:graphicData uri="http://schemas.openxmlformats.org/drawingml/2006/table">
            <a:tbl>
              <a:tblPr/>
              <a:tblGrid>
                <a:gridCol w="204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2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Membres du Jury: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Rapporteur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Dr. Carlo Gatti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University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of Milan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Rapporteur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Pr. Enrique Espinosa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Université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de Lorraine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Examinateur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Pr. Claude Lecomte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Université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de Lorraine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Examinateur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Pr.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Nour-Eddine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Ghermani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Université Paris-Sud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Examinatrice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Dr.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Béatrice </a:t>
                      </a:r>
                      <a:r>
                        <a:rPr lang="fr-FR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Gillon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CNRS, LLB (CEA -Saclay)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Examinateur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Dr. Alessandro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Erba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University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of Torino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Directeur de thèse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Pr. Jean-Michel Gillet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CentraleSupélec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017177" y="6356463"/>
            <a:ext cx="381264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b="1" smtClean="0">
                <a:latin typeface="Helvetica"/>
                <a:cs typeface="Helvetica"/>
              </a:defRPr>
            </a:lvl1pPr>
          </a:lstStyle>
          <a:p>
            <a:r>
              <a:rPr lang="fr-FR" sz="1000" b="0" dirty="0">
                <a:latin typeface="Times New Roman"/>
                <a:cs typeface="Times New Roman"/>
              </a:rPr>
              <a:t>SPMS, </a:t>
            </a:r>
            <a:r>
              <a:rPr lang="fr-FR" sz="1000" b="0" dirty="0" err="1">
                <a:latin typeface="Times New Roman"/>
                <a:cs typeface="Times New Roman"/>
              </a:rPr>
              <a:t>CentraleSupélec</a:t>
            </a:r>
            <a:r>
              <a:rPr lang="fr-FR" sz="1000" b="0" dirty="0">
                <a:latin typeface="Times New Roman"/>
                <a:cs typeface="Times New Roman"/>
              </a:rPr>
              <a:t>, Université Paris-Saclay</a:t>
            </a:r>
          </a:p>
          <a:p>
            <a:r>
              <a:rPr lang="fr-FR" sz="1000" b="0" dirty="0">
                <a:latin typeface="Times New Roman"/>
                <a:cs typeface="Times New Roman"/>
              </a:rPr>
              <a:t>8-10, rue </a:t>
            </a:r>
            <a:r>
              <a:rPr lang="fr-FR" sz="1000" b="0" dirty="0" err="1">
                <a:latin typeface="Times New Roman"/>
                <a:cs typeface="Times New Roman"/>
              </a:rPr>
              <a:t>Joliot</a:t>
            </a:r>
            <a:r>
              <a:rPr lang="fr-FR" sz="1000" b="0" dirty="0">
                <a:latin typeface="Times New Roman"/>
                <a:cs typeface="Times New Roman"/>
              </a:rPr>
              <a:t> Curie, 91192 Gif-sur-Yvette cedex, France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35373" y="6356350"/>
            <a:ext cx="1341804" cy="365125"/>
          </a:xfrm>
        </p:spPr>
        <p:txBody>
          <a:bodyPr/>
          <a:lstStyle>
            <a:lvl1pPr>
              <a:defRPr sz="1000">
                <a:latin typeface="Helvetica"/>
                <a:cs typeface="Helvetica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19/01/2018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 rot="16200000">
            <a:off x="-682500" y="1400810"/>
            <a:ext cx="189484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Droid Sans Fallback"/>
                <a:cs typeface="FreeSans"/>
              </a:rPr>
              <a:t>NNT : 2018SACLC001</a:t>
            </a:r>
            <a:endParaRPr lang="en-US" sz="1200" dirty="0">
              <a:effectLst/>
              <a:latin typeface="Liberation Serif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423236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 err="1"/>
              <a:t>Ti</a:t>
            </a:r>
            <a:r>
              <a:rPr lang="en-US" altLang="zh-CN" dirty="0"/>
              <a:t>—O—</a:t>
            </a:r>
            <a:r>
              <a:rPr lang="en-US" altLang="zh-CN" dirty="0" err="1"/>
              <a:t>Ti</a:t>
            </a:r>
            <a:r>
              <a:rPr lang="en-US" altLang="zh-CN" dirty="0"/>
              <a:t> spin coupling</a:t>
            </a:r>
            <a:endParaRPr lang="en-US" baseline="-25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5524866" cy="450779"/>
          </a:xfrm>
        </p:spPr>
        <p:txBody>
          <a:bodyPr>
            <a:normAutofit/>
          </a:bodyPr>
          <a:lstStyle/>
          <a:p>
            <a:r>
              <a:rPr lang="fr-FR" altLang="zh-CN" noProof="1"/>
              <a:t>Spin coupling pathways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YTiO</a:t>
            </a:r>
            <a:r>
              <a:rPr lang="en-US" altLang="zh-CN" baseline="-25000" dirty="0"/>
              <a:t>3</a:t>
            </a:r>
            <a:endParaRPr lang="en-US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025" y="1643966"/>
            <a:ext cx="3872637" cy="4855691"/>
          </a:xfrm>
          <a:prstGeom prst="rect">
            <a:avLst/>
          </a:prstGeom>
          <a:noFill/>
        </p:spPr>
      </p:pic>
      <p:grpSp>
        <p:nvGrpSpPr>
          <p:cNvPr id="64" name="组 31"/>
          <p:cNvGrpSpPr/>
          <p:nvPr/>
        </p:nvGrpSpPr>
        <p:grpSpPr>
          <a:xfrm>
            <a:off x="6986554" y="2814070"/>
            <a:ext cx="812800" cy="3839043"/>
            <a:chOff x="7188200" y="2641486"/>
            <a:chExt cx="812800" cy="3839043"/>
          </a:xfrm>
        </p:grpSpPr>
        <p:cxnSp>
          <p:nvCxnSpPr>
            <p:cNvPr id="65" name="直线连接符 23"/>
            <p:cNvCxnSpPr/>
            <p:nvPr/>
          </p:nvCxnSpPr>
          <p:spPr>
            <a:xfrm flipH="1">
              <a:off x="7188200" y="2641486"/>
              <a:ext cx="685800" cy="1908249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线连接符 29"/>
            <p:cNvCxnSpPr/>
            <p:nvPr/>
          </p:nvCxnSpPr>
          <p:spPr>
            <a:xfrm>
              <a:off x="7188200" y="4549735"/>
              <a:ext cx="812800" cy="1930794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组 39"/>
          <p:cNvGrpSpPr/>
          <p:nvPr/>
        </p:nvGrpSpPr>
        <p:grpSpPr>
          <a:xfrm>
            <a:off x="5887349" y="4746888"/>
            <a:ext cx="2283162" cy="914800"/>
            <a:chOff x="6115050" y="4467726"/>
            <a:chExt cx="2283162" cy="914800"/>
          </a:xfrm>
        </p:grpSpPr>
        <p:cxnSp>
          <p:nvCxnSpPr>
            <p:cNvPr id="68" name="直线连接符 32"/>
            <p:cNvCxnSpPr/>
            <p:nvPr/>
          </p:nvCxnSpPr>
          <p:spPr>
            <a:xfrm>
              <a:off x="6115050" y="4467726"/>
              <a:ext cx="869723" cy="914800"/>
            </a:xfrm>
            <a:prstGeom prst="line">
              <a:avLst/>
            </a:prstGeom>
            <a:ln w="50800">
              <a:solidFill>
                <a:srgbClr val="7030A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直线连接符 35"/>
            <p:cNvCxnSpPr/>
            <p:nvPr/>
          </p:nvCxnSpPr>
          <p:spPr>
            <a:xfrm flipH="1">
              <a:off x="6984773" y="5168900"/>
              <a:ext cx="1413439" cy="213626"/>
            </a:xfrm>
            <a:prstGeom prst="line">
              <a:avLst/>
            </a:prstGeom>
            <a:ln w="50800">
              <a:solidFill>
                <a:srgbClr val="7030A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0" name="文本框 24"/>
          <p:cNvSpPr txBox="1"/>
          <p:nvPr/>
        </p:nvSpPr>
        <p:spPr>
          <a:xfrm>
            <a:off x="787873" y="3214661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1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sp>
        <p:nvSpPr>
          <p:cNvPr id="71" name="文本框 25"/>
          <p:cNvSpPr txBox="1"/>
          <p:nvPr/>
        </p:nvSpPr>
        <p:spPr>
          <a:xfrm>
            <a:off x="787873" y="4363859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cxnSp>
        <p:nvCxnSpPr>
          <p:cNvPr id="72" name="直线连接符 26"/>
          <p:cNvCxnSpPr/>
          <p:nvPr/>
        </p:nvCxnSpPr>
        <p:spPr>
          <a:xfrm flipH="1">
            <a:off x="2543413" y="3430857"/>
            <a:ext cx="984418" cy="0"/>
          </a:xfrm>
          <a:prstGeom prst="line">
            <a:avLst/>
          </a:prstGeom>
          <a:ln w="698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直线连接符 28"/>
          <p:cNvCxnSpPr/>
          <p:nvPr/>
        </p:nvCxnSpPr>
        <p:spPr>
          <a:xfrm flipV="1">
            <a:off x="2562739" y="4600210"/>
            <a:ext cx="980150" cy="18007"/>
          </a:xfrm>
          <a:prstGeom prst="line">
            <a:avLst/>
          </a:prstGeom>
          <a:ln w="69850">
            <a:solidFill>
              <a:srgbClr val="7030A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79322" y="2336767"/>
            <a:ext cx="3650487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Ti</a:t>
            </a:r>
            <a:r>
              <a:rPr lang="en-US" i="1" dirty="0">
                <a:latin typeface="Helvetica"/>
                <a:cs typeface="Helvetica"/>
              </a:rPr>
              <a:t>(3d)</a:t>
            </a:r>
            <a:r>
              <a:rPr lang="en-US" dirty="0">
                <a:latin typeface="Helvetica"/>
                <a:cs typeface="Helvetica"/>
              </a:rPr>
              <a:t>—O</a:t>
            </a:r>
            <a:r>
              <a:rPr lang="en-US" i="1" dirty="0">
                <a:latin typeface="Helvetica"/>
                <a:cs typeface="Helvetica"/>
              </a:rPr>
              <a:t>(2p)</a:t>
            </a:r>
            <a:r>
              <a:rPr lang="en-US" dirty="0">
                <a:latin typeface="Helvetica"/>
                <a:cs typeface="Helvetica"/>
              </a:rPr>
              <a:t>—</a:t>
            </a:r>
            <a:r>
              <a:rPr lang="en-US" dirty="0" err="1">
                <a:latin typeface="Helvetica"/>
                <a:cs typeface="Helvetica"/>
              </a:rPr>
              <a:t>Ti</a:t>
            </a:r>
            <a:r>
              <a:rPr lang="en-US" i="1" dirty="0">
                <a:latin typeface="Helvetica"/>
                <a:cs typeface="Helvetica"/>
              </a:rPr>
              <a:t>(3d) </a:t>
            </a:r>
            <a:r>
              <a:rPr lang="en-US" dirty="0">
                <a:latin typeface="Helvetica"/>
                <a:cs typeface="Helvetica"/>
              </a:rPr>
              <a:t>spin coupling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436562" y="3983045"/>
            <a:ext cx="889097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36562" y="5065379"/>
            <a:ext cx="887832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  <a:latin typeface="Helvetica"/>
                <a:cs typeface="Helvetica"/>
              </a:rPr>
              <a:t>2.08 Å</a:t>
            </a:r>
            <a:endParaRPr lang="en-US" b="1" dirty="0">
              <a:solidFill>
                <a:srgbClr val="7030A0"/>
              </a:solidFill>
              <a:latin typeface="Helvetica"/>
              <a:cs typeface="Helvetica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1746625" y="5065379"/>
            <a:ext cx="879036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  <a:latin typeface="Helvetica"/>
                <a:cs typeface="Helvetica"/>
              </a:rPr>
              <a:t>2.025 Å</a:t>
            </a:r>
            <a:endParaRPr lang="en-US" b="1" dirty="0">
              <a:solidFill>
                <a:srgbClr val="7030A0"/>
              </a:solidFill>
              <a:latin typeface="Helvetica"/>
              <a:cs typeface="Helvetica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1744191" y="3967221"/>
            <a:ext cx="889097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6" name="Connecteur droit avec flèche 15"/>
          <p:cNvCxnSpPr>
            <a:endCxn id="74" idx="0"/>
          </p:cNvCxnSpPr>
          <p:nvPr/>
        </p:nvCxnSpPr>
        <p:spPr>
          <a:xfrm flipH="1">
            <a:off x="881111" y="3456885"/>
            <a:ext cx="344574" cy="526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>
            <a:endCxn id="77" idx="0"/>
          </p:cNvCxnSpPr>
          <p:nvPr/>
        </p:nvCxnSpPr>
        <p:spPr>
          <a:xfrm>
            <a:off x="1862162" y="3472709"/>
            <a:ext cx="326578" cy="4945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endCxn id="75" idx="0"/>
          </p:cNvCxnSpPr>
          <p:nvPr/>
        </p:nvCxnSpPr>
        <p:spPr>
          <a:xfrm flipH="1">
            <a:off x="880478" y="4618217"/>
            <a:ext cx="345207" cy="4471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endCxn id="76" idx="0"/>
          </p:cNvCxnSpPr>
          <p:nvPr/>
        </p:nvCxnSpPr>
        <p:spPr>
          <a:xfrm>
            <a:off x="1820009" y="4618217"/>
            <a:ext cx="366134" cy="4471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226872" y="6069045"/>
            <a:ext cx="5783635" cy="40011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Respective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roles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of O</a:t>
            </a:r>
            <a:r>
              <a:rPr lang="fr-FR" sz="2000" baseline="-25000" dirty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and O</a:t>
            </a:r>
            <a:r>
              <a:rPr lang="fr-FR" sz="2000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need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to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be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clarified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endParaRPr lang="en-US" sz="2000" baseline="-25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1" name="文本框 25"/>
          <p:cNvSpPr txBox="1"/>
          <p:nvPr/>
        </p:nvSpPr>
        <p:spPr>
          <a:xfrm>
            <a:off x="288237" y="5398490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’</a:t>
            </a:r>
            <a:endParaRPr kumimoji="1" lang="zh-CN" altLang="en-US" sz="2400" b="1" dirty="0"/>
          </a:p>
        </p:txBody>
      </p:sp>
      <p:sp>
        <p:nvSpPr>
          <p:cNvPr id="32" name="文本框 25"/>
          <p:cNvSpPr txBox="1"/>
          <p:nvPr/>
        </p:nvSpPr>
        <p:spPr>
          <a:xfrm>
            <a:off x="1627572" y="5430855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58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8" grpId="0"/>
      <p:bldP spid="74" grpId="0"/>
      <p:bldP spid="75" grpId="0"/>
      <p:bldP spid="76" grpId="0"/>
      <p:bldP spid="77" grpId="0"/>
      <p:bldP spid="82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Basic knowledge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67999" y="1399663"/>
                <a:ext cx="8557257" cy="3965857"/>
              </a:xfrm>
            </p:spPr>
            <p:txBody>
              <a:bodyPr>
                <a:normAutofit/>
              </a:bodyPr>
              <a:lstStyle/>
              <a:p>
                <a:r>
                  <a:rPr lang="fr-FR" altLang="zh-CN" noProof="1"/>
                  <a:t>Periodic computation (CRYSTAL14</a:t>
                </a:r>
                <a:r>
                  <a:rPr lang="fr-FR" altLang="zh-CN" baseline="30000" noProof="1"/>
                  <a:t>[1,2]</a:t>
                </a:r>
                <a:r>
                  <a:rPr lang="fr-FR" altLang="zh-CN" noProof="1"/>
                  <a:t>)</a:t>
                </a:r>
              </a:p>
              <a:p>
                <a:pPr lvl="1"/>
                <a:r>
                  <a:rPr lang="fr-FR" altLang="zh-CN" noProof="1"/>
                  <a:t>DFT PBE0-1/3</a:t>
                </a:r>
                <a:r>
                  <a:rPr lang="fr-FR" altLang="zh-CN" baseline="30000" noProof="1"/>
                  <a:t>[3]</a:t>
                </a:r>
              </a:p>
              <a:p>
                <a:pPr lvl="1"/>
                <a:r>
                  <a:rPr lang="fr-FR" altLang="zh-CN" noProof="1"/>
                  <a:t>ECP basis set for Y</a:t>
                </a:r>
                <a:r>
                  <a:rPr lang="fr-FR" altLang="zh-CN" baseline="30000" noProof="1"/>
                  <a:t>[4]</a:t>
                </a:r>
                <a:r>
                  <a:rPr lang="fr-FR" altLang="zh-CN" noProof="1"/>
                  <a:t> and Ti</a:t>
                </a:r>
                <a:r>
                  <a:rPr lang="fr-FR" altLang="zh-CN" baseline="30000" noProof="1"/>
                  <a:t>[5] </a:t>
                </a:r>
                <a:r>
                  <a:rPr lang="fr-FR" altLang="zh-CN" noProof="1"/>
                  <a:t>and </a:t>
                </a:r>
                <a:r>
                  <a:rPr lang="en-US" altLang="zh-CN" noProof="1"/>
                  <a:t>s</a:t>
                </a:r>
                <a:r>
                  <a:rPr lang="fr-FR" altLang="zh-CN" noProof="1"/>
                  <a:t>tandard basis set (</a:t>
                </a:r>
                <a:r>
                  <a:rPr lang="en-US" dirty="0"/>
                  <a:t>8-411d11f</a:t>
                </a:r>
                <a:r>
                  <a:rPr lang="fr-FR" altLang="zh-CN" noProof="1"/>
                  <a:t>) for O</a:t>
                </a:r>
                <a:r>
                  <a:rPr lang="fr-FR" altLang="zh-CN" baseline="30000" noProof="1"/>
                  <a:t>[6]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fr-FR" altLang="zh-CN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altLang="zh-CN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altLang="zh-CN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altLang="zh-CN" noProof="1"/>
                  <a:t> spin value per Ti atom</a:t>
                </a:r>
              </a:p>
              <a:p>
                <a:pPr lvl="1"/>
                <a:r>
                  <a:rPr lang="fr-FR" altLang="zh-CN" noProof="1"/>
                  <a:t> </a:t>
                </a:r>
              </a:p>
              <a:p>
                <a:pPr lvl="1"/>
                <a:endParaRPr lang="fr-FR" altLang="zh-CN" noProof="1"/>
              </a:p>
              <a:p>
                <a:pPr lvl="0"/>
                <a:r>
                  <a:rPr lang="fr-FR" altLang="zh-CN" noProof="1">
                    <a:solidFill>
                      <a:prstClr val="black"/>
                    </a:solidFill>
                  </a:rPr>
                  <a:t>Polarized neutron diffraction (PND) (by collaborators at LLB)</a:t>
                </a: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6T2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zh-CN" altLang="fr-FR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altLang="zh-CN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a:rPr lang="fr-FR" altLang="zh-CN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fr-FR" altLang="zh-CN" noProof="1">
                  <a:solidFill>
                    <a:prstClr val="black"/>
                  </a:solidFill>
                </a:endParaRP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5K and 5T</a:t>
                </a: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286 reflections (unique)</a:t>
                </a:r>
              </a:p>
              <a:p>
                <a:pPr marL="457200" lvl="1" indent="0">
                  <a:buNone/>
                </a:pPr>
                <a:endParaRPr lang="fr-FR" altLang="zh-CN" noProof="1">
                  <a:solidFill>
                    <a:prstClr val="black"/>
                  </a:solidFill>
                </a:endParaRPr>
              </a:p>
              <a:p>
                <a:pPr lvl="1"/>
                <a:endParaRPr lang="fr-FR" altLang="zh-CN" noProof="1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999" y="1399663"/>
                <a:ext cx="8557257" cy="3965857"/>
              </a:xfrm>
              <a:blipFill rotWithShape="0">
                <a:blip r:embed="rId4"/>
                <a:stretch>
                  <a:fillRect l="-499" t="-769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4516" y="5653523"/>
            <a:ext cx="7858080" cy="120032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Dovesi</a:t>
            </a:r>
            <a:r>
              <a:rPr lang="en-US" sz="1200" dirty="0"/>
              <a:t>. R, et al  (2014).</a:t>
            </a:r>
          </a:p>
          <a:p>
            <a:r>
              <a:rPr lang="en-US" sz="1200" dirty="0"/>
              <a:t>[2] </a:t>
            </a:r>
            <a:r>
              <a:rPr lang="en-US" sz="1200" dirty="0" err="1"/>
              <a:t>Dovesi</a:t>
            </a:r>
            <a:r>
              <a:rPr lang="en-US" sz="1200" dirty="0"/>
              <a:t>. R, et al, CRYSTAL14 User's Manual  (2014).</a:t>
            </a:r>
          </a:p>
          <a:p>
            <a:r>
              <a:rPr lang="fr-FR" sz="1200" dirty="0"/>
              <a:t>[3] </a:t>
            </a:r>
            <a:r>
              <a:rPr lang="en-US" sz="1200" dirty="0"/>
              <a:t>Guido, C. A. et al (2013).</a:t>
            </a:r>
          </a:p>
          <a:p>
            <a:r>
              <a:rPr lang="fr-FR" sz="1200" dirty="0"/>
              <a:t>[4] </a:t>
            </a:r>
            <a:r>
              <a:rPr lang="en-US" sz="1200" dirty="0"/>
              <a:t>unpublished data, offered by the CRYSTAL14 site </a:t>
            </a:r>
            <a:r>
              <a:rPr lang="en-US" sz="1200" dirty="0">
                <a:hlinkClick r:id="rId5"/>
              </a:rPr>
              <a:t>http://www.crystal.unito.it/Basis_Sets/yttrium.html</a:t>
            </a:r>
            <a:endParaRPr lang="en-US" sz="1200" dirty="0"/>
          </a:p>
          <a:p>
            <a:r>
              <a:rPr lang="fr-FR" sz="1200" dirty="0"/>
              <a:t>[5] </a:t>
            </a:r>
            <a:r>
              <a:rPr lang="en-US" sz="1200" dirty="0" err="1"/>
              <a:t>Piskunov</a:t>
            </a:r>
            <a:r>
              <a:rPr lang="en-US" sz="1200" dirty="0"/>
              <a:t>, S. et al (2004).</a:t>
            </a:r>
          </a:p>
          <a:p>
            <a:r>
              <a:rPr lang="fr-FR" sz="1200" dirty="0"/>
              <a:t>[6] </a:t>
            </a:r>
            <a:r>
              <a:rPr lang="en-US" sz="1200" dirty="0" err="1"/>
              <a:t>Erba</a:t>
            </a:r>
            <a:r>
              <a:rPr lang="en-US" sz="1200" dirty="0"/>
              <a:t>, A. et al (2013).</a:t>
            </a: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59" y="2929107"/>
            <a:ext cx="294436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Refinement models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Hansen-Coppens model</a:t>
            </a:r>
            <a:r>
              <a:rPr lang="fr-FR" altLang="zh-CN" baseline="30000" noProof="1"/>
              <a:t>[1]</a:t>
            </a:r>
          </a:p>
          <a:p>
            <a:pPr marL="457200" lvl="1" indent="0">
              <a:buNone/>
            </a:pP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4788" y="6334758"/>
            <a:ext cx="7858080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Hansen &amp; Coppens (1978).</a:t>
            </a:r>
          </a:p>
          <a:p>
            <a:r>
              <a:rPr lang="en-US" sz="1200" dirty="0"/>
              <a:t>[2] Deutsch et al (2012).</a:t>
            </a: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84" y="2381608"/>
            <a:ext cx="6936181" cy="5362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47863" y="3205352"/>
            <a:ext cx="130965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Spherical core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32262" y="3205352"/>
            <a:ext cx="1615827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Spherical valence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37068" y="3205352"/>
            <a:ext cx="188032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Deformation valence</a:t>
            </a:r>
          </a:p>
        </p:txBody>
      </p:sp>
      <p:cxnSp>
        <p:nvCxnSpPr>
          <p:cNvPr id="13" name="Connecteur droit avec flèche 12"/>
          <p:cNvCxnSpPr>
            <a:stCxn id="9" idx="0"/>
          </p:cNvCxnSpPr>
          <p:nvPr/>
        </p:nvCxnSpPr>
        <p:spPr>
          <a:xfrm flipV="1">
            <a:off x="1802690" y="2809470"/>
            <a:ext cx="0" cy="395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0" idx="0"/>
          </p:cNvCxnSpPr>
          <p:nvPr/>
        </p:nvCxnSpPr>
        <p:spPr>
          <a:xfrm flipH="1" flipV="1">
            <a:off x="3540175" y="2809470"/>
            <a:ext cx="1" cy="395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1" idx="0"/>
          </p:cNvCxnSpPr>
          <p:nvPr/>
        </p:nvCxnSpPr>
        <p:spPr>
          <a:xfrm flipV="1">
            <a:off x="5777230" y="2809470"/>
            <a:ext cx="0" cy="395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68000" y="3589413"/>
            <a:ext cx="8557257" cy="555596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‘‘Spin split’’ model</a:t>
            </a:r>
            <a:r>
              <a:rPr lang="fr-FR" altLang="zh-CN" baseline="30000" noProof="1"/>
              <a:t>[2]</a:t>
            </a:r>
          </a:p>
          <a:p>
            <a:pPr marL="457200" lvl="1" indent="0">
              <a:buFont typeface="Wingdings" charset="2"/>
              <a:buNone/>
            </a:pP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pic>
        <p:nvPicPr>
          <p:cNvPr id="23" name="Imag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61" y="4145009"/>
            <a:ext cx="7350404" cy="14813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785" y="1650201"/>
            <a:ext cx="1702156" cy="6556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59" y="2378164"/>
            <a:ext cx="6948527" cy="5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Refinement models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Maximum entropy method (MEM)</a:t>
            </a:r>
            <a:r>
              <a:rPr lang="fr-FR" altLang="zh-CN" baseline="30000" noProof="1"/>
              <a:t>[1]</a:t>
            </a:r>
          </a:p>
          <a:p>
            <a:pPr marL="457200" lvl="1" indent="0">
              <a:buNone/>
            </a:pP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4516" y="5734851"/>
            <a:ext cx="7858080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</a:t>
            </a:r>
            <a:r>
              <a:rPr lang="fr-FR" sz="1200" dirty="0" err="1"/>
              <a:t>Papoular</a:t>
            </a:r>
            <a:r>
              <a:rPr lang="fr-FR" sz="1200" dirty="0"/>
              <a:t>, R. J., &amp; </a:t>
            </a:r>
            <a:r>
              <a:rPr lang="fr-FR" sz="1200" dirty="0" err="1"/>
              <a:t>Gillon</a:t>
            </a:r>
            <a:r>
              <a:rPr lang="fr-FR" sz="1200" dirty="0"/>
              <a:t>, B. (1990).</a:t>
            </a:r>
          </a:p>
          <a:p>
            <a:r>
              <a:rPr lang="en-US" sz="1200" dirty="0"/>
              <a:t>[2] </a:t>
            </a:r>
            <a:r>
              <a:rPr lang="en-US" sz="1200" dirty="0" err="1"/>
              <a:t>Gillon</a:t>
            </a:r>
            <a:r>
              <a:rPr lang="en-US" sz="1200" dirty="0"/>
              <a:t>, B., &amp; Becker, P. (2011).</a:t>
            </a: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68000" y="3275088"/>
            <a:ext cx="8557257" cy="555596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Atomic orbital model</a:t>
            </a:r>
            <a:r>
              <a:rPr lang="fr-FR" altLang="zh-CN" baseline="30000" noProof="1"/>
              <a:t>[2]</a:t>
            </a:r>
          </a:p>
          <a:p>
            <a:pPr marL="457200" lvl="1" indent="0">
              <a:buFont typeface="Wingdings" charset="2"/>
              <a:buNone/>
            </a:pP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278" y="1832000"/>
            <a:ext cx="3686556" cy="7376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813" y="2752160"/>
            <a:ext cx="1606296" cy="3230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453" y="2752159"/>
            <a:ext cx="1606296" cy="323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816" y="3650474"/>
            <a:ext cx="5772912" cy="78028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199638" y="4935059"/>
            <a:ext cx="6282169" cy="40011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MEM and atomic orbital model results will be presented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530631" y="6365365"/>
            <a:ext cx="6057212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sz="1200" dirty="0"/>
              <a:t>MEM and </a:t>
            </a:r>
            <a:r>
              <a:rPr lang="en-US" sz="1200" dirty="0"/>
              <a:t>atomic</a:t>
            </a:r>
            <a:r>
              <a:rPr lang="fr-FR" sz="1200" dirty="0"/>
              <a:t> orbital model </a:t>
            </a:r>
            <a:r>
              <a:rPr lang="en-US" sz="1200" dirty="0"/>
              <a:t>refinements</a:t>
            </a:r>
            <a:r>
              <a:rPr lang="fr-FR" sz="1200" dirty="0"/>
              <a:t> are </a:t>
            </a:r>
            <a:r>
              <a:rPr lang="en-US" sz="1200" dirty="0"/>
              <a:t>conducted by I. A. </a:t>
            </a:r>
            <a:r>
              <a:rPr lang="en-US" sz="1200" dirty="0" err="1"/>
              <a:t>Kibalin</a:t>
            </a:r>
            <a:r>
              <a:rPr lang="en-US" sz="1200" dirty="0"/>
              <a:t> and collaborators at LLB</a:t>
            </a:r>
          </a:p>
          <a:p>
            <a:r>
              <a:rPr lang="en-US" sz="1200" dirty="0"/>
              <a:t>Joint refinement results will be presented in the thesis of Voufack, A. B. (PhD student at CRM2) </a:t>
            </a:r>
          </a:p>
        </p:txBody>
      </p:sp>
    </p:spTree>
    <p:extLst>
      <p:ext uri="{BB962C8B-B14F-4D97-AF65-F5344CB8AC3E}">
        <p14:creationId xmlns:p14="http://schemas.microsoft.com/office/powerpoint/2010/main" val="19701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Atomic orbital model Ti </a:t>
            </a:r>
            <a:r>
              <a:rPr lang="fr-FR" altLang="zh-CN" i="1" noProof="1"/>
              <a:t>3d</a:t>
            </a:r>
            <a:r>
              <a:rPr lang="fr-FR" altLang="zh-CN" noProof="1"/>
              <a:t>-orbital (PND)</a:t>
            </a: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37" y="2281102"/>
            <a:ext cx="7756365" cy="36333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758" y="1832510"/>
            <a:ext cx="4445508" cy="304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247" y="6257452"/>
            <a:ext cx="2870760" cy="304495"/>
          </a:xfrm>
          <a:prstGeom prst="rect">
            <a:avLst/>
          </a:prstGeom>
        </p:spPr>
      </p:pic>
      <p:sp>
        <p:nvSpPr>
          <p:cNvPr id="8" name="Bouton d'action : Aide 7">
            <a:hlinkClick r:id="rId8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>
              <a:hlinkClick r:id="rId4" action="ppaction://hlinksldjump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in O</a:t>
            </a:r>
            <a:r>
              <a:rPr lang="fr-FR" altLang="zh-CN" baseline="-25000" noProof="1"/>
              <a:t>1</a:t>
            </a:r>
            <a:r>
              <a:rPr lang="fr-FR" altLang="zh-CN" noProof="1"/>
              <a:t>—Ti—O</a:t>
            </a:r>
            <a:r>
              <a:rPr lang="fr-FR" altLang="zh-CN" baseline="-25000" noProof="1"/>
              <a:t>2</a:t>
            </a:r>
            <a:r>
              <a:rPr lang="fr-FR" altLang="zh-CN" noProof="1"/>
              <a:t>’ plane</a:t>
            </a: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397" y="6260153"/>
            <a:ext cx="4763679" cy="51328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70391" y="2622010"/>
            <a:ext cx="47929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MEM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30295" y="2609756"/>
            <a:ext cx="1857881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Atomic orbital model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941076" y="2609756"/>
            <a:ext cx="1513235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Periodic </a:t>
            </a:r>
            <a:r>
              <a:rPr lang="en-US" sz="1600" i="1" dirty="0">
                <a:latin typeface="Helvetica"/>
                <a:cs typeface="Helvetica"/>
              </a:rPr>
              <a:t>ab-initio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65" y="2923177"/>
            <a:ext cx="9144000" cy="3035808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7456057" y="767252"/>
            <a:ext cx="1607661" cy="1891665"/>
            <a:chOff x="6715857" y="1009427"/>
            <a:chExt cx="1607661" cy="1891665"/>
          </a:xfrm>
        </p:grpSpPr>
        <p:grpSp>
          <p:nvGrpSpPr>
            <p:cNvPr id="24" name="Groupe 23"/>
            <p:cNvGrpSpPr/>
            <p:nvPr/>
          </p:nvGrpSpPr>
          <p:grpSpPr>
            <a:xfrm>
              <a:off x="6715857" y="1009427"/>
              <a:ext cx="1607661" cy="1891665"/>
              <a:chOff x="4713464" y="1766171"/>
              <a:chExt cx="3841673" cy="4520329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3464" y="1766171"/>
                <a:ext cx="3841673" cy="4520329"/>
              </a:xfrm>
              <a:prstGeom prst="rect">
                <a:avLst/>
              </a:prstGeom>
            </p:spPr>
          </p:pic>
          <p:sp>
            <p:nvSpPr>
              <p:cNvPr id="27" name="ZoneTexte 26"/>
              <p:cNvSpPr txBox="1"/>
              <p:nvPr/>
            </p:nvSpPr>
            <p:spPr>
              <a:xfrm>
                <a:off x="5993085" y="2434964"/>
                <a:ext cx="787427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7251873" y="3812603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O1</a:t>
                </a: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7117071" y="4479616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315383" y="2452064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’</a:t>
                </a: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6778431" y="1380614"/>
              <a:ext cx="1129868" cy="1438131"/>
              <a:chOff x="5298883" y="1431073"/>
              <a:chExt cx="1129868" cy="1438131"/>
            </a:xfrm>
            <a:solidFill>
              <a:srgbClr val="FFC000">
                <a:alpha val="42000"/>
              </a:srgbClr>
            </a:solidFill>
          </p:grpSpPr>
          <p:sp>
            <p:nvSpPr>
              <p:cNvPr id="8" name="Triangle isocèle 7"/>
              <p:cNvSpPr/>
              <p:nvPr/>
            </p:nvSpPr>
            <p:spPr>
              <a:xfrm rot="21007898">
                <a:off x="5298883" y="1431073"/>
                <a:ext cx="1005460" cy="723344"/>
              </a:xfrm>
              <a:prstGeom prst="triangle">
                <a:avLst>
                  <a:gd name="adj" fmla="val 60024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isocèle 35"/>
              <p:cNvSpPr/>
              <p:nvPr/>
            </p:nvSpPr>
            <p:spPr>
              <a:xfrm rot="10209762">
                <a:off x="5423291" y="2145860"/>
                <a:ext cx="1005460" cy="723344"/>
              </a:xfrm>
              <a:prstGeom prst="triangle">
                <a:avLst>
                  <a:gd name="adj" fmla="val 60024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Bouton d'action : Aide 19">
            <a:hlinkClick r:id="rId4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2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by </a:t>
            </a:r>
            <a:r>
              <a:rPr lang="en-US" dirty="0"/>
              <a:t>atomic</a:t>
            </a:r>
            <a:r>
              <a:rPr lang="fr-FR" dirty="0"/>
              <a:t> orbital model</a:t>
            </a: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62" y="6343698"/>
            <a:ext cx="4763679" cy="5132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5725" y="2442664"/>
            <a:ext cx="1098280" cy="33855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1600" noProof="1"/>
              <a:t>O</a:t>
            </a:r>
            <a:r>
              <a:rPr lang="fr-FR" altLang="zh-CN" sz="1600" baseline="-25000" noProof="1"/>
              <a:t>1</a:t>
            </a:r>
            <a:r>
              <a:rPr lang="fr-FR" altLang="zh-CN" sz="1600" noProof="1"/>
              <a:t>—Ti—O</a:t>
            </a:r>
            <a:r>
              <a:rPr lang="fr-FR" altLang="zh-CN" sz="1600" baseline="-25000" noProof="1"/>
              <a:t>2</a:t>
            </a:r>
            <a:r>
              <a:rPr lang="fr-FR" altLang="zh-CN" sz="1600" noProof="1"/>
              <a:t>’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20011" y="2435519"/>
            <a:ext cx="979435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altLang="zh-CN" sz="1600" noProof="1"/>
              <a:t>O</a:t>
            </a:r>
            <a:r>
              <a:rPr lang="fr-FR" altLang="zh-CN" sz="1600" baseline="-25000" noProof="1"/>
              <a:t>2</a:t>
            </a:r>
            <a:r>
              <a:rPr lang="fr-FR" altLang="zh-CN" sz="1600" noProof="1"/>
              <a:t>—Ti—O</a:t>
            </a:r>
            <a:r>
              <a:rPr lang="fr-FR" altLang="zh-CN" sz="1600" baseline="-25000" noProof="1"/>
              <a:t>2</a:t>
            </a:r>
            <a:r>
              <a:rPr lang="fr-FR" altLang="zh-CN" sz="1600" noProof="1"/>
              <a:t>’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41853" y="2442664"/>
            <a:ext cx="1122269" cy="33855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1600" noProof="1"/>
              <a:t>O</a:t>
            </a:r>
            <a:r>
              <a:rPr lang="fr-FR" altLang="zh-CN" sz="1600" baseline="-25000" noProof="1"/>
              <a:t>1</a:t>
            </a:r>
            <a:r>
              <a:rPr lang="fr-FR" altLang="zh-CN" sz="1600" noProof="1"/>
              <a:t>—Ti—O</a:t>
            </a:r>
            <a:r>
              <a:rPr lang="fr-FR" altLang="zh-CN" sz="1600" baseline="-25000" noProof="1"/>
              <a:t>2</a:t>
            </a:r>
            <a:endParaRPr lang="en-US" sz="1600" i="1" dirty="0">
              <a:latin typeface="Helvetica"/>
              <a:cs typeface="Helvetica"/>
            </a:endParaRPr>
          </a:p>
        </p:txBody>
      </p:sp>
      <p:pic>
        <p:nvPicPr>
          <p:cNvPr id="10" name="Imag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52" y="2767946"/>
            <a:ext cx="2904893" cy="30601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66" y="2767946"/>
            <a:ext cx="2927927" cy="3060192"/>
          </a:xfrm>
          <a:prstGeom prst="rect">
            <a:avLst/>
          </a:prstGeom>
        </p:spPr>
      </p:pic>
      <p:pic>
        <p:nvPicPr>
          <p:cNvPr id="17" name="Imag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714" y="2767946"/>
            <a:ext cx="2872686" cy="3062264"/>
          </a:xfrm>
          <a:prstGeom prst="rect">
            <a:avLst/>
          </a:prstGeom>
        </p:spPr>
      </p:pic>
      <p:sp>
        <p:nvSpPr>
          <p:cNvPr id="18" name="ZoneTexte 11"/>
          <p:cNvSpPr txBox="1"/>
          <p:nvPr/>
        </p:nvSpPr>
        <p:spPr>
          <a:xfrm>
            <a:off x="144852" y="5770129"/>
            <a:ext cx="972748" cy="33855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1600" noProof="1"/>
              <a:t>Local axes: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9" name="ZoneTexte 11"/>
          <p:cNvSpPr txBox="1"/>
          <p:nvPr/>
        </p:nvSpPr>
        <p:spPr>
          <a:xfrm>
            <a:off x="1108491" y="5708574"/>
            <a:ext cx="972748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2400" i="1" noProof="1"/>
              <a:t>xz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20" name="ZoneTexte 11"/>
          <p:cNvSpPr txBox="1"/>
          <p:nvPr/>
        </p:nvSpPr>
        <p:spPr>
          <a:xfrm>
            <a:off x="4072863" y="5708574"/>
            <a:ext cx="972748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2400" i="1" noProof="1"/>
              <a:t>yz</a:t>
            </a:r>
            <a:endParaRPr lang="en-US" sz="2400" i="1" dirty="0">
              <a:latin typeface="Helvetica"/>
              <a:cs typeface="Helvetica"/>
            </a:endParaRPr>
          </a:p>
        </p:txBody>
      </p:sp>
      <p:sp>
        <p:nvSpPr>
          <p:cNvPr id="21" name="ZoneTexte 11"/>
          <p:cNvSpPr txBox="1"/>
          <p:nvPr/>
        </p:nvSpPr>
        <p:spPr>
          <a:xfrm>
            <a:off x="7116613" y="5708574"/>
            <a:ext cx="972748" cy="4616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altLang="zh-CN" sz="2400" i="1" noProof="1"/>
              <a:t>xy</a:t>
            </a:r>
            <a:endParaRPr lang="en-US" sz="2400" i="1" dirty="0">
              <a:latin typeface="Helvetica"/>
              <a:cs typeface="Helvetica"/>
            </a:endParaRPr>
          </a:p>
        </p:txBody>
      </p:sp>
      <p:pic>
        <p:nvPicPr>
          <p:cNvPr id="16" name="Imag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05" y="1915224"/>
            <a:ext cx="4445508" cy="304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18902" y="1875446"/>
            <a:ext cx="472886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altLang="zh-CN" noProof="1"/>
              <a:t>PND: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7536339" y="658344"/>
            <a:ext cx="1607661" cy="1891665"/>
            <a:chOff x="4713464" y="1766171"/>
            <a:chExt cx="3841673" cy="4520329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464" y="1766171"/>
              <a:ext cx="3841673" cy="4520329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5993085" y="2434964"/>
              <a:ext cx="787427" cy="588371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251873" y="3812603"/>
              <a:ext cx="822960" cy="588371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/>
                </a:rPr>
                <a:t>O1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117071" y="4479616"/>
              <a:ext cx="822960" cy="588371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6315383" y="2452064"/>
              <a:ext cx="822960" cy="588371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  <a:cs typeface="Helvetica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Electron densities in position and momentum spaces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en-US" altLang="zh-CN" dirty="0"/>
              <a:t>Momentum</a:t>
            </a:r>
            <a:r>
              <a:rPr lang="fr-FR" altLang="zh-CN" dirty="0"/>
              <a:t>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representations</a:t>
            </a:r>
          </a:p>
          <a:p>
            <a:pPr lvl="1"/>
            <a:r>
              <a:rPr lang="fr-FR" dirty="0"/>
              <a:t>‘‘</a:t>
            </a:r>
            <a:r>
              <a:rPr lang="en-US" dirty="0"/>
              <a:t>Super-position</a:t>
            </a:r>
            <a:r>
              <a:rPr lang="fr-FR" dirty="0"/>
              <a:t>’’ construction</a:t>
            </a:r>
            <a:endParaRPr lang="en-US" dirty="0"/>
          </a:p>
          <a:p>
            <a:r>
              <a:rPr lang="en-US" altLang="zh-CN" dirty="0"/>
              <a:t>Periodic 1-RDM by a cluster construction</a:t>
            </a:r>
          </a:p>
          <a:p>
            <a:pPr lvl="1"/>
            <a:r>
              <a:rPr lang="en-US" altLang="zh-CN" dirty="0"/>
              <a:t>Cluster construction </a:t>
            </a:r>
          </a:p>
          <a:p>
            <a:pPr lvl="1"/>
            <a:r>
              <a:rPr lang="fr-FR" altLang="zh-CN" dirty="0"/>
              <a:t>Phase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functions</a:t>
            </a:r>
          </a:p>
          <a:p>
            <a:pPr lvl="1"/>
            <a:r>
              <a:rPr lang="en-US" altLang="zh-CN" dirty="0"/>
              <a:t>Orbital resolved 1-RDM</a:t>
            </a:r>
          </a:p>
          <a:p>
            <a:r>
              <a:rPr lang="en-US" dirty="0"/>
              <a:t>Experimental</a:t>
            </a:r>
            <a:r>
              <a:rPr lang="fr-FR" dirty="0"/>
              <a:t> 1-RDM </a:t>
            </a:r>
            <a:r>
              <a:rPr lang="en-US" dirty="0"/>
              <a:t>refinement</a:t>
            </a:r>
            <a:r>
              <a:rPr lang="fr-FR" dirty="0"/>
              <a:t> </a:t>
            </a:r>
          </a:p>
          <a:p>
            <a:pPr lvl="1"/>
            <a:r>
              <a:rPr lang="en-US" dirty="0"/>
              <a:t>Refinement</a:t>
            </a:r>
            <a:r>
              <a:rPr lang="fr-FR" dirty="0"/>
              <a:t> model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0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space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6" name="Picture 2" descr="C:\Users\gillet\Pictures\Bibliothèque multimédia Microsoft\Schrödinger's cat sleeping awak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084" y="663856"/>
            <a:ext cx="1627212" cy="1219768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" y="2578016"/>
            <a:ext cx="5892800" cy="3810000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>
          <a:xfrm>
            <a:off x="1819188" y="1103731"/>
            <a:ext cx="7331131" cy="5332842"/>
            <a:chOff x="1819188" y="1103731"/>
            <a:chExt cx="7331131" cy="5332842"/>
          </a:xfrm>
        </p:grpSpPr>
        <p:grpSp>
          <p:nvGrpSpPr>
            <p:cNvPr id="9" name="Group 28"/>
            <p:cNvGrpSpPr/>
            <p:nvPr/>
          </p:nvGrpSpPr>
          <p:grpSpPr>
            <a:xfrm>
              <a:off x="5981967" y="1103731"/>
              <a:ext cx="3168352" cy="3106600"/>
              <a:chOff x="5938183" y="1100902"/>
              <a:chExt cx="3168352" cy="3106600"/>
            </a:xfrm>
          </p:grpSpPr>
          <p:grpSp>
            <p:nvGrpSpPr>
              <p:cNvPr id="15" name="组 6"/>
              <p:cNvGrpSpPr/>
              <p:nvPr/>
            </p:nvGrpSpPr>
            <p:grpSpPr>
              <a:xfrm>
                <a:off x="5938183" y="1100902"/>
                <a:ext cx="3168352" cy="3106600"/>
                <a:chOff x="4855169" y="-199399"/>
                <a:chExt cx="3168352" cy="3106600"/>
              </a:xfrm>
            </p:grpSpPr>
            <p:grpSp>
              <p:nvGrpSpPr>
                <p:cNvPr id="17" name="组 1"/>
                <p:cNvGrpSpPr/>
                <p:nvPr/>
              </p:nvGrpSpPr>
              <p:grpSpPr>
                <a:xfrm>
                  <a:off x="4855169" y="321033"/>
                  <a:ext cx="3168352" cy="2240632"/>
                  <a:chOff x="4536323" y="1532092"/>
                  <a:chExt cx="3168352" cy="2240632"/>
                </a:xfrm>
              </p:grpSpPr>
              <p:cxnSp>
                <p:nvCxnSpPr>
                  <p:cNvPr id="20" name="Connecteur droit avec flèche 9"/>
                  <p:cNvCxnSpPr/>
                  <p:nvPr/>
                </p:nvCxnSpPr>
                <p:spPr>
                  <a:xfrm flipH="1" flipV="1">
                    <a:off x="4679124" y="1532092"/>
                    <a:ext cx="18395" cy="2240632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Forme libre 15"/>
                  <p:cNvSpPr/>
                  <p:nvPr/>
                </p:nvSpPr>
                <p:spPr>
                  <a:xfrm>
                    <a:off x="4688723" y="1722332"/>
                    <a:ext cx="953837" cy="1857133"/>
                  </a:xfrm>
                  <a:custGeom>
                    <a:avLst/>
                    <a:gdLst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52603 w 1766170"/>
                      <a:gd name="connsiteY6" fmla="*/ 1803747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05980 w 1766170"/>
                      <a:gd name="connsiteY6" fmla="*/ 1904039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77988 w 1766170"/>
                      <a:gd name="connsiteY6" fmla="*/ 1976047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565753 w 1926060"/>
                      <a:gd name="connsiteY8" fmla="*/ 2417523 h 2505205"/>
                      <a:gd name="connsiteX9" fmla="*/ 1926060 w 1926060"/>
                      <a:gd name="connsiteY9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494012 w 1926060"/>
                      <a:gd name="connsiteY8" fmla="*/ 2408095 h 2505205"/>
                      <a:gd name="connsiteX9" fmla="*/ 1926060 w 1926060"/>
                      <a:gd name="connsiteY9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926060 w 1926060"/>
                      <a:gd name="connsiteY8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422004 w 1926060"/>
                      <a:gd name="connsiteY7" fmla="*/ 2336087 h 2505205"/>
                      <a:gd name="connsiteX8" fmla="*/ 1926060 w 1926060"/>
                      <a:gd name="connsiteY8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566020 w 1926060"/>
                      <a:gd name="connsiteY7" fmla="*/ 2408095 h 2505205"/>
                      <a:gd name="connsiteX8" fmla="*/ 1926060 w 1926060"/>
                      <a:gd name="connsiteY8" fmla="*/ 2480103 h 250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26060" h="2505205">
                        <a:moveTo>
                          <a:pt x="0" y="2505205"/>
                        </a:moveTo>
                        <a:cubicBezTo>
                          <a:pt x="134655" y="2505205"/>
                          <a:pt x="269310" y="2505205"/>
                          <a:pt x="363255" y="2417523"/>
                        </a:cubicBezTo>
                        <a:cubicBezTo>
                          <a:pt x="457200" y="2329841"/>
                          <a:pt x="498953" y="2242159"/>
                          <a:pt x="563671" y="1979112"/>
                        </a:cubicBezTo>
                        <a:cubicBezTo>
                          <a:pt x="628389" y="1716065"/>
                          <a:pt x="691020" y="1169095"/>
                          <a:pt x="751562" y="839243"/>
                        </a:cubicBezTo>
                        <a:cubicBezTo>
                          <a:pt x="812105" y="509391"/>
                          <a:pt x="866384" y="0"/>
                          <a:pt x="926926" y="0"/>
                        </a:cubicBezTo>
                        <a:cubicBezTo>
                          <a:pt x="987468" y="0"/>
                          <a:pt x="1056306" y="509902"/>
                          <a:pt x="1114816" y="839243"/>
                        </a:cubicBezTo>
                        <a:cubicBezTo>
                          <a:pt x="1173326" y="1168584"/>
                          <a:pt x="1202787" y="1714572"/>
                          <a:pt x="1277988" y="1976047"/>
                        </a:cubicBezTo>
                        <a:cubicBezTo>
                          <a:pt x="1353189" y="2237522"/>
                          <a:pt x="1458008" y="2324086"/>
                          <a:pt x="1566020" y="2408095"/>
                        </a:cubicBezTo>
                        <a:cubicBezTo>
                          <a:pt x="1674032" y="2492104"/>
                          <a:pt x="1806633" y="2435750"/>
                          <a:pt x="1926060" y="2480103"/>
                        </a:cubicBezTo>
                      </a:path>
                    </a:pathLst>
                  </a:cu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" name="Connecteur droit avec flèche 8"/>
                  <p:cNvCxnSpPr/>
                  <p:nvPr/>
                </p:nvCxnSpPr>
                <p:spPr>
                  <a:xfrm>
                    <a:off x="4536323" y="3579465"/>
                    <a:ext cx="3168352" cy="80392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ZoneTexte 56"/>
                <p:cNvSpPr txBox="1"/>
                <p:nvPr/>
              </p:nvSpPr>
              <p:spPr>
                <a:xfrm>
                  <a:off x="7171275" y="2260870"/>
                  <a:ext cx="66877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v</a:t>
                  </a:r>
                  <a:r>
                    <a:rPr lang="en-US" sz="3600" b="1" baseline="-25000" dirty="0">
                      <a:solidFill>
                        <a:srgbClr val="FF0000"/>
                      </a:solidFill>
                    </a:rPr>
                    <a:t>//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ZoneTexte 57"/>
                <p:cNvSpPr txBox="1"/>
                <p:nvPr/>
              </p:nvSpPr>
              <p:spPr>
                <a:xfrm>
                  <a:off x="5088785" y="-199399"/>
                  <a:ext cx="125226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N(v</a:t>
                  </a:r>
                  <a:r>
                    <a:rPr lang="en-US" sz="3600" b="1" baseline="-25000" dirty="0">
                      <a:solidFill>
                        <a:srgbClr val="FF0000"/>
                      </a:solidFill>
                    </a:rPr>
                    <a:t>//</a:t>
                  </a:r>
                  <a:r>
                    <a:rPr lang="en-US" sz="3600" b="1" dirty="0">
                      <a:solidFill>
                        <a:srgbClr val="FF0000"/>
                      </a:solidFill>
                    </a:rPr>
                    <a:t>)</a:t>
                  </a:r>
                </a:p>
              </p:txBody>
            </p:sp>
          </p:grpSp>
          <p:sp>
            <p:nvSpPr>
              <p:cNvPr id="16" name="Forme libre 15"/>
              <p:cNvSpPr/>
              <p:nvPr/>
            </p:nvSpPr>
            <p:spPr>
              <a:xfrm>
                <a:off x="7034930" y="3281651"/>
                <a:ext cx="953837" cy="356226"/>
              </a:xfrm>
              <a:custGeom>
                <a:avLst/>
                <a:gdLst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52603 w 1766170"/>
                  <a:gd name="connsiteY6" fmla="*/ 1803747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05980 w 1766170"/>
                  <a:gd name="connsiteY6" fmla="*/ 1904039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77988 w 1766170"/>
                  <a:gd name="connsiteY6" fmla="*/ 1976047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565753 w 1926060"/>
                  <a:gd name="connsiteY8" fmla="*/ 2417523 h 2505205"/>
                  <a:gd name="connsiteX9" fmla="*/ 1926060 w 1926060"/>
                  <a:gd name="connsiteY9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494012 w 1926060"/>
                  <a:gd name="connsiteY8" fmla="*/ 2408095 h 2505205"/>
                  <a:gd name="connsiteX9" fmla="*/ 1926060 w 1926060"/>
                  <a:gd name="connsiteY9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926060 w 1926060"/>
                  <a:gd name="connsiteY8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422004 w 1926060"/>
                  <a:gd name="connsiteY7" fmla="*/ 2336087 h 2505205"/>
                  <a:gd name="connsiteX8" fmla="*/ 1926060 w 1926060"/>
                  <a:gd name="connsiteY8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566020 w 1926060"/>
                  <a:gd name="connsiteY7" fmla="*/ 2408095 h 2505205"/>
                  <a:gd name="connsiteX8" fmla="*/ 1926060 w 1926060"/>
                  <a:gd name="connsiteY8" fmla="*/ 2480103 h 250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6060" h="2505205">
                    <a:moveTo>
                      <a:pt x="0" y="2505205"/>
                    </a:moveTo>
                    <a:cubicBezTo>
                      <a:pt x="134655" y="2505205"/>
                      <a:pt x="269310" y="2505205"/>
                      <a:pt x="363255" y="2417523"/>
                    </a:cubicBezTo>
                    <a:cubicBezTo>
                      <a:pt x="457200" y="2329841"/>
                      <a:pt x="498953" y="2242159"/>
                      <a:pt x="563671" y="1979112"/>
                    </a:cubicBezTo>
                    <a:cubicBezTo>
                      <a:pt x="628389" y="1716065"/>
                      <a:pt x="691020" y="1169095"/>
                      <a:pt x="751562" y="839243"/>
                    </a:cubicBezTo>
                    <a:cubicBezTo>
                      <a:pt x="812105" y="509391"/>
                      <a:pt x="866384" y="0"/>
                      <a:pt x="926926" y="0"/>
                    </a:cubicBezTo>
                    <a:cubicBezTo>
                      <a:pt x="987468" y="0"/>
                      <a:pt x="1056306" y="509902"/>
                      <a:pt x="1114816" y="839243"/>
                    </a:cubicBezTo>
                    <a:cubicBezTo>
                      <a:pt x="1173326" y="1168584"/>
                      <a:pt x="1202787" y="1714572"/>
                      <a:pt x="1277988" y="1976047"/>
                    </a:cubicBezTo>
                    <a:cubicBezTo>
                      <a:pt x="1353189" y="2237522"/>
                      <a:pt x="1458008" y="2324086"/>
                      <a:pt x="1566020" y="2408095"/>
                    </a:cubicBezTo>
                    <a:cubicBezTo>
                      <a:pt x="1674032" y="2492104"/>
                      <a:pt x="1806633" y="2435750"/>
                      <a:pt x="1926060" y="2480103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32"/>
            <p:cNvGrpSpPr/>
            <p:nvPr/>
          </p:nvGrpSpPr>
          <p:grpSpPr>
            <a:xfrm>
              <a:off x="1819188" y="2956393"/>
              <a:ext cx="2737941" cy="3480180"/>
              <a:chOff x="1819188" y="2956393"/>
              <a:chExt cx="2737941" cy="3480180"/>
            </a:xfrm>
          </p:grpSpPr>
          <p:cxnSp>
            <p:nvCxnSpPr>
              <p:cNvPr id="11" name="Straight Arrow Connector 30"/>
              <p:cNvCxnSpPr/>
              <p:nvPr/>
            </p:nvCxnSpPr>
            <p:spPr>
              <a:xfrm>
                <a:off x="3420464" y="4388536"/>
                <a:ext cx="301092" cy="47294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41"/>
              <p:cNvCxnSpPr/>
              <p:nvPr/>
            </p:nvCxnSpPr>
            <p:spPr>
              <a:xfrm>
                <a:off x="4256037" y="5526896"/>
                <a:ext cx="301092" cy="47294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42"/>
              <p:cNvCxnSpPr/>
              <p:nvPr/>
            </p:nvCxnSpPr>
            <p:spPr>
              <a:xfrm>
                <a:off x="2829441" y="5963632"/>
                <a:ext cx="301092" cy="47294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43"/>
              <p:cNvCxnSpPr/>
              <p:nvPr/>
            </p:nvCxnSpPr>
            <p:spPr>
              <a:xfrm>
                <a:off x="1819188" y="2956393"/>
                <a:ext cx="301092" cy="47294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64"/>
          <p:cNvGrpSpPr/>
          <p:nvPr/>
        </p:nvGrpSpPr>
        <p:grpSpPr>
          <a:xfrm>
            <a:off x="512581" y="3060943"/>
            <a:ext cx="8596285" cy="3649238"/>
            <a:chOff x="511433" y="3051863"/>
            <a:chExt cx="8596285" cy="3649238"/>
          </a:xfrm>
        </p:grpSpPr>
        <p:grpSp>
          <p:nvGrpSpPr>
            <p:cNvPr id="24" name="Group 45"/>
            <p:cNvGrpSpPr/>
            <p:nvPr/>
          </p:nvGrpSpPr>
          <p:grpSpPr>
            <a:xfrm>
              <a:off x="5939366" y="4013655"/>
              <a:ext cx="3168352" cy="2687446"/>
              <a:chOff x="4054283" y="4095025"/>
              <a:chExt cx="3168352" cy="2687446"/>
            </a:xfrm>
          </p:grpSpPr>
          <p:grpSp>
            <p:nvGrpSpPr>
              <p:cNvPr id="29" name="组 6"/>
              <p:cNvGrpSpPr/>
              <p:nvPr/>
            </p:nvGrpSpPr>
            <p:grpSpPr>
              <a:xfrm>
                <a:off x="4054283" y="4095025"/>
                <a:ext cx="3168352" cy="2687446"/>
                <a:chOff x="2971269" y="2794724"/>
                <a:chExt cx="3168352" cy="2687446"/>
              </a:xfrm>
            </p:grpSpPr>
            <p:grpSp>
              <p:nvGrpSpPr>
                <p:cNvPr id="31" name="组 1"/>
                <p:cNvGrpSpPr/>
                <p:nvPr/>
              </p:nvGrpSpPr>
              <p:grpSpPr>
                <a:xfrm>
                  <a:off x="2971269" y="2883099"/>
                  <a:ext cx="3168352" cy="2240632"/>
                  <a:chOff x="2652423" y="4094158"/>
                  <a:chExt cx="3168352" cy="2240632"/>
                </a:xfrm>
              </p:grpSpPr>
              <p:cxnSp>
                <p:nvCxnSpPr>
                  <p:cNvPr id="34" name="Connecteur droit avec flèche 9"/>
                  <p:cNvCxnSpPr/>
                  <p:nvPr/>
                </p:nvCxnSpPr>
                <p:spPr>
                  <a:xfrm flipV="1">
                    <a:off x="2804823" y="4094158"/>
                    <a:ext cx="0" cy="2240632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Forme libre 15"/>
                  <p:cNvSpPr/>
                  <p:nvPr/>
                </p:nvSpPr>
                <p:spPr>
                  <a:xfrm>
                    <a:off x="3716346" y="4942648"/>
                    <a:ext cx="953837" cy="1197759"/>
                  </a:xfrm>
                  <a:custGeom>
                    <a:avLst/>
                    <a:gdLst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52603 w 1766170"/>
                      <a:gd name="connsiteY6" fmla="*/ 1803747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05980 w 1766170"/>
                      <a:gd name="connsiteY6" fmla="*/ 1904039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766170"/>
                      <a:gd name="connsiteY0" fmla="*/ 2505205 h 2505205"/>
                      <a:gd name="connsiteX1" fmla="*/ 363255 w 1766170"/>
                      <a:gd name="connsiteY1" fmla="*/ 2417523 h 2505205"/>
                      <a:gd name="connsiteX2" fmla="*/ 563671 w 1766170"/>
                      <a:gd name="connsiteY2" fmla="*/ 1979112 h 2505205"/>
                      <a:gd name="connsiteX3" fmla="*/ 751562 w 1766170"/>
                      <a:gd name="connsiteY3" fmla="*/ 839243 h 2505205"/>
                      <a:gd name="connsiteX4" fmla="*/ 926926 w 1766170"/>
                      <a:gd name="connsiteY4" fmla="*/ 0 h 2505205"/>
                      <a:gd name="connsiteX5" fmla="*/ 1114816 w 1766170"/>
                      <a:gd name="connsiteY5" fmla="*/ 839243 h 2505205"/>
                      <a:gd name="connsiteX6" fmla="*/ 1277988 w 1766170"/>
                      <a:gd name="connsiteY6" fmla="*/ 1976047 h 2505205"/>
                      <a:gd name="connsiteX7" fmla="*/ 1352811 w 1766170"/>
                      <a:gd name="connsiteY7" fmla="*/ 2267211 h 2505205"/>
                      <a:gd name="connsiteX8" fmla="*/ 1565753 w 1766170"/>
                      <a:gd name="connsiteY8" fmla="*/ 2417523 h 2505205"/>
                      <a:gd name="connsiteX9" fmla="*/ 1766170 w 1766170"/>
                      <a:gd name="connsiteY9" fmla="*/ 2442575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565753 w 1926060"/>
                      <a:gd name="connsiteY8" fmla="*/ 2417523 h 2505205"/>
                      <a:gd name="connsiteX9" fmla="*/ 1926060 w 1926060"/>
                      <a:gd name="connsiteY9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494012 w 1926060"/>
                      <a:gd name="connsiteY8" fmla="*/ 2408095 h 2505205"/>
                      <a:gd name="connsiteX9" fmla="*/ 1926060 w 1926060"/>
                      <a:gd name="connsiteY9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352811 w 1926060"/>
                      <a:gd name="connsiteY7" fmla="*/ 2267211 h 2505205"/>
                      <a:gd name="connsiteX8" fmla="*/ 1926060 w 1926060"/>
                      <a:gd name="connsiteY8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422004 w 1926060"/>
                      <a:gd name="connsiteY7" fmla="*/ 2336087 h 2505205"/>
                      <a:gd name="connsiteX8" fmla="*/ 1926060 w 1926060"/>
                      <a:gd name="connsiteY8" fmla="*/ 2480103 h 2505205"/>
                      <a:gd name="connsiteX0" fmla="*/ 0 w 1926060"/>
                      <a:gd name="connsiteY0" fmla="*/ 2505205 h 2505205"/>
                      <a:gd name="connsiteX1" fmla="*/ 363255 w 1926060"/>
                      <a:gd name="connsiteY1" fmla="*/ 2417523 h 2505205"/>
                      <a:gd name="connsiteX2" fmla="*/ 563671 w 1926060"/>
                      <a:gd name="connsiteY2" fmla="*/ 1979112 h 2505205"/>
                      <a:gd name="connsiteX3" fmla="*/ 751562 w 1926060"/>
                      <a:gd name="connsiteY3" fmla="*/ 839243 h 2505205"/>
                      <a:gd name="connsiteX4" fmla="*/ 926926 w 1926060"/>
                      <a:gd name="connsiteY4" fmla="*/ 0 h 2505205"/>
                      <a:gd name="connsiteX5" fmla="*/ 1114816 w 1926060"/>
                      <a:gd name="connsiteY5" fmla="*/ 839243 h 2505205"/>
                      <a:gd name="connsiteX6" fmla="*/ 1277988 w 1926060"/>
                      <a:gd name="connsiteY6" fmla="*/ 1976047 h 2505205"/>
                      <a:gd name="connsiteX7" fmla="*/ 1566020 w 1926060"/>
                      <a:gd name="connsiteY7" fmla="*/ 2408095 h 2505205"/>
                      <a:gd name="connsiteX8" fmla="*/ 1926060 w 1926060"/>
                      <a:gd name="connsiteY8" fmla="*/ 2480103 h 250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26060" h="2505205">
                        <a:moveTo>
                          <a:pt x="0" y="2505205"/>
                        </a:moveTo>
                        <a:cubicBezTo>
                          <a:pt x="134655" y="2505205"/>
                          <a:pt x="269310" y="2505205"/>
                          <a:pt x="363255" y="2417523"/>
                        </a:cubicBezTo>
                        <a:cubicBezTo>
                          <a:pt x="457200" y="2329841"/>
                          <a:pt x="498953" y="2242159"/>
                          <a:pt x="563671" y="1979112"/>
                        </a:cubicBezTo>
                        <a:cubicBezTo>
                          <a:pt x="628389" y="1716065"/>
                          <a:pt x="691020" y="1169095"/>
                          <a:pt x="751562" y="839243"/>
                        </a:cubicBezTo>
                        <a:cubicBezTo>
                          <a:pt x="812105" y="509391"/>
                          <a:pt x="866384" y="0"/>
                          <a:pt x="926926" y="0"/>
                        </a:cubicBezTo>
                        <a:cubicBezTo>
                          <a:pt x="987468" y="0"/>
                          <a:pt x="1056306" y="509902"/>
                          <a:pt x="1114816" y="839243"/>
                        </a:cubicBezTo>
                        <a:cubicBezTo>
                          <a:pt x="1173326" y="1168584"/>
                          <a:pt x="1202787" y="1714572"/>
                          <a:pt x="1277988" y="1976047"/>
                        </a:cubicBezTo>
                        <a:cubicBezTo>
                          <a:pt x="1353189" y="2237522"/>
                          <a:pt x="1458008" y="2324086"/>
                          <a:pt x="1566020" y="2408095"/>
                        </a:cubicBezTo>
                        <a:cubicBezTo>
                          <a:pt x="1674032" y="2492104"/>
                          <a:pt x="1806633" y="2435750"/>
                          <a:pt x="1926060" y="2480103"/>
                        </a:cubicBezTo>
                      </a:path>
                    </a:pathLst>
                  </a:cu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36" name="Connecteur droit avec flèche 8"/>
                  <p:cNvCxnSpPr/>
                  <p:nvPr/>
                </p:nvCxnSpPr>
                <p:spPr>
                  <a:xfrm>
                    <a:off x="2652423" y="6182390"/>
                    <a:ext cx="3168352" cy="80392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ZoneTexte 56"/>
                <p:cNvSpPr txBox="1"/>
                <p:nvPr/>
              </p:nvSpPr>
              <p:spPr>
                <a:xfrm>
                  <a:off x="5281829" y="4835839"/>
                  <a:ext cx="55015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3600" b="1" dirty="0">
                      <a:solidFill>
                        <a:srgbClr val="FF0000"/>
                      </a:solidFill>
                    </a:rPr>
                    <a:t>v</a:t>
                  </a:r>
                  <a:r>
                    <a:rPr lang="zh-CN" altLang="en-US" sz="2000" b="1" baseline="-25000" dirty="0">
                      <a:solidFill>
                        <a:srgbClr val="FF0000"/>
                      </a:solidFill>
                    </a:rPr>
                    <a:t>⏊</a:t>
                  </a:r>
                  <a:endParaRPr lang="en-US" sz="2000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" name="ZoneTexte 57"/>
                <p:cNvSpPr txBox="1"/>
                <p:nvPr/>
              </p:nvSpPr>
              <p:spPr>
                <a:xfrm>
                  <a:off x="3246338" y="2794724"/>
                  <a:ext cx="114165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N(v</a:t>
                  </a:r>
                  <a:r>
                    <a:rPr lang="zh-CN" altLang="en-US" sz="2000" b="1" baseline="-25000" dirty="0">
                      <a:solidFill>
                        <a:srgbClr val="FF0000"/>
                      </a:solidFill>
                    </a:rPr>
                    <a:t>⏊</a:t>
                  </a:r>
                  <a:r>
                    <a:rPr lang="en-US" altLang="zh-CN" sz="3600" b="1" dirty="0">
                      <a:solidFill>
                        <a:srgbClr val="FF0000"/>
                      </a:solidFill>
                    </a:rPr>
                    <a:t>)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0" name="Forme libre 15"/>
              <p:cNvSpPr/>
              <p:nvPr/>
            </p:nvSpPr>
            <p:spPr>
              <a:xfrm>
                <a:off x="4238537" y="5561388"/>
                <a:ext cx="953837" cy="671492"/>
              </a:xfrm>
              <a:custGeom>
                <a:avLst/>
                <a:gdLst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52603 w 1766170"/>
                  <a:gd name="connsiteY6" fmla="*/ 1803747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05980 w 1766170"/>
                  <a:gd name="connsiteY6" fmla="*/ 1904039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766170"/>
                  <a:gd name="connsiteY0" fmla="*/ 2505205 h 2505205"/>
                  <a:gd name="connsiteX1" fmla="*/ 363255 w 1766170"/>
                  <a:gd name="connsiteY1" fmla="*/ 2417523 h 2505205"/>
                  <a:gd name="connsiteX2" fmla="*/ 563671 w 1766170"/>
                  <a:gd name="connsiteY2" fmla="*/ 1979112 h 2505205"/>
                  <a:gd name="connsiteX3" fmla="*/ 751562 w 1766170"/>
                  <a:gd name="connsiteY3" fmla="*/ 839243 h 2505205"/>
                  <a:gd name="connsiteX4" fmla="*/ 926926 w 1766170"/>
                  <a:gd name="connsiteY4" fmla="*/ 0 h 2505205"/>
                  <a:gd name="connsiteX5" fmla="*/ 1114816 w 1766170"/>
                  <a:gd name="connsiteY5" fmla="*/ 839243 h 2505205"/>
                  <a:gd name="connsiteX6" fmla="*/ 1277988 w 1766170"/>
                  <a:gd name="connsiteY6" fmla="*/ 1976047 h 2505205"/>
                  <a:gd name="connsiteX7" fmla="*/ 1352811 w 1766170"/>
                  <a:gd name="connsiteY7" fmla="*/ 2267211 h 2505205"/>
                  <a:gd name="connsiteX8" fmla="*/ 1565753 w 1766170"/>
                  <a:gd name="connsiteY8" fmla="*/ 2417523 h 2505205"/>
                  <a:gd name="connsiteX9" fmla="*/ 1766170 w 1766170"/>
                  <a:gd name="connsiteY9" fmla="*/ 2442575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565753 w 1926060"/>
                  <a:gd name="connsiteY8" fmla="*/ 2417523 h 2505205"/>
                  <a:gd name="connsiteX9" fmla="*/ 1926060 w 1926060"/>
                  <a:gd name="connsiteY9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494012 w 1926060"/>
                  <a:gd name="connsiteY8" fmla="*/ 2408095 h 2505205"/>
                  <a:gd name="connsiteX9" fmla="*/ 1926060 w 1926060"/>
                  <a:gd name="connsiteY9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352811 w 1926060"/>
                  <a:gd name="connsiteY7" fmla="*/ 2267211 h 2505205"/>
                  <a:gd name="connsiteX8" fmla="*/ 1926060 w 1926060"/>
                  <a:gd name="connsiteY8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422004 w 1926060"/>
                  <a:gd name="connsiteY7" fmla="*/ 2336087 h 2505205"/>
                  <a:gd name="connsiteX8" fmla="*/ 1926060 w 1926060"/>
                  <a:gd name="connsiteY8" fmla="*/ 2480103 h 2505205"/>
                  <a:gd name="connsiteX0" fmla="*/ 0 w 1926060"/>
                  <a:gd name="connsiteY0" fmla="*/ 2505205 h 2505205"/>
                  <a:gd name="connsiteX1" fmla="*/ 363255 w 1926060"/>
                  <a:gd name="connsiteY1" fmla="*/ 2417523 h 2505205"/>
                  <a:gd name="connsiteX2" fmla="*/ 563671 w 1926060"/>
                  <a:gd name="connsiteY2" fmla="*/ 1979112 h 2505205"/>
                  <a:gd name="connsiteX3" fmla="*/ 751562 w 1926060"/>
                  <a:gd name="connsiteY3" fmla="*/ 839243 h 2505205"/>
                  <a:gd name="connsiteX4" fmla="*/ 926926 w 1926060"/>
                  <a:gd name="connsiteY4" fmla="*/ 0 h 2505205"/>
                  <a:gd name="connsiteX5" fmla="*/ 1114816 w 1926060"/>
                  <a:gd name="connsiteY5" fmla="*/ 839243 h 2505205"/>
                  <a:gd name="connsiteX6" fmla="*/ 1277988 w 1926060"/>
                  <a:gd name="connsiteY6" fmla="*/ 1976047 h 2505205"/>
                  <a:gd name="connsiteX7" fmla="*/ 1566020 w 1926060"/>
                  <a:gd name="connsiteY7" fmla="*/ 2408095 h 2505205"/>
                  <a:gd name="connsiteX8" fmla="*/ 1926060 w 1926060"/>
                  <a:gd name="connsiteY8" fmla="*/ 2480103 h 250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6060" h="2505205">
                    <a:moveTo>
                      <a:pt x="0" y="2505205"/>
                    </a:moveTo>
                    <a:cubicBezTo>
                      <a:pt x="134655" y="2505205"/>
                      <a:pt x="269310" y="2505205"/>
                      <a:pt x="363255" y="2417523"/>
                    </a:cubicBezTo>
                    <a:cubicBezTo>
                      <a:pt x="457200" y="2329841"/>
                      <a:pt x="498953" y="2242159"/>
                      <a:pt x="563671" y="1979112"/>
                    </a:cubicBezTo>
                    <a:cubicBezTo>
                      <a:pt x="628389" y="1716065"/>
                      <a:pt x="691020" y="1169095"/>
                      <a:pt x="751562" y="839243"/>
                    </a:cubicBezTo>
                    <a:cubicBezTo>
                      <a:pt x="812105" y="509391"/>
                      <a:pt x="866384" y="0"/>
                      <a:pt x="926926" y="0"/>
                    </a:cubicBezTo>
                    <a:cubicBezTo>
                      <a:pt x="987468" y="0"/>
                      <a:pt x="1056306" y="509902"/>
                      <a:pt x="1114816" y="839243"/>
                    </a:cubicBezTo>
                    <a:cubicBezTo>
                      <a:pt x="1173326" y="1168584"/>
                      <a:pt x="1202787" y="1714572"/>
                      <a:pt x="1277988" y="1976047"/>
                    </a:cubicBezTo>
                    <a:cubicBezTo>
                      <a:pt x="1353189" y="2237522"/>
                      <a:pt x="1458008" y="2324086"/>
                      <a:pt x="1566020" y="2408095"/>
                    </a:cubicBezTo>
                    <a:cubicBezTo>
                      <a:pt x="1674032" y="2492104"/>
                      <a:pt x="1806633" y="2435750"/>
                      <a:pt x="1926060" y="2480103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Straight Arrow Connector 60"/>
            <p:cNvCxnSpPr/>
            <p:nvPr/>
          </p:nvCxnSpPr>
          <p:spPr>
            <a:xfrm flipV="1">
              <a:off x="511433" y="3742848"/>
              <a:ext cx="536595" cy="8984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61"/>
            <p:cNvCxnSpPr/>
            <p:nvPr/>
          </p:nvCxnSpPr>
          <p:spPr>
            <a:xfrm flipV="1">
              <a:off x="3924364" y="3051863"/>
              <a:ext cx="536595" cy="8984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62"/>
            <p:cNvCxnSpPr/>
            <p:nvPr/>
          </p:nvCxnSpPr>
          <p:spPr>
            <a:xfrm flipV="1">
              <a:off x="556329" y="4722285"/>
              <a:ext cx="536595" cy="8984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63"/>
            <p:cNvCxnSpPr/>
            <p:nvPr/>
          </p:nvCxnSpPr>
          <p:spPr>
            <a:xfrm flipV="1">
              <a:off x="4670470" y="3251800"/>
              <a:ext cx="536595" cy="8984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相关图片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51" y="1500369"/>
            <a:ext cx="1077647" cy="10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Basic knowledge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22471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Theoretical computation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71" y="1628930"/>
            <a:ext cx="5741670" cy="1054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71" y="3208669"/>
            <a:ext cx="4901794" cy="618592"/>
          </a:xfrm>
          <a:prstGeom prst="rect">
            <a:avLst/>
          </a:prstGeom>
        </p:spPr>
      </p:pic>
      <p:sp>
        <p:nvSpPr>
          <p:cNvPr id="13" name="Espace réservé du contenu 2 1"/>
          <p:cNvSpPr txBox="1">
            <a:spLocks/>
          </p:cNvSpPr>
          <p:nvPr/>
        </p:nvSpPr>
        <p:spPr>
          <a:xfrm>
            <a:off x="168000" y="3970954"/>
            <a:ext cx="8557257" cy="2692494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Magnetic Compton scattering (MCS) </a:t>
            </a:r>
            <a:r>
              <a:rPr lang="fr-FR" altLang="zh-CN" noProof="1">
                <a:solidFill>
                  <a:prstClr val="black"/>
                </a:solidFill>
              </a:rPr>
              <a:t>(conducted at Spring8)</a:t>
            </a:r>
          </a:p>
          <a:p>
            <a:pPr lvl="1"/>
            <a:r>
              <a:rPr lang="fr-FR" altLang="zh-CN" noProof="1">
                <a:solidFill>
                  <a:prstClr val="black"/>
                </a:solidFill>
              </a:rPr>
              <a:t>BL08W</a:t>
            </a:r>
          </a:p>
          <a:p>
            <a:pPr lvl="1"/>
            <a:r>
              <a:rPr lang="fr-FR" altLang="zh-CN" noProof="1">
                <a:solidFill>
                  <a:prstClr val="black"/>
                </a:solidFill>
              </a:rPr>
              <a:t>2.5T</a:t>
            </a:r>
          </a:p>
          <a:p>
            <a:pPr lvl="1"/>
            <a:r>
              <a:rPr lang="fr-FR" altLang="zh-CN" noProof="1">
                <a:solidFill>
                  <a:prstClr val="black"/>
                </a:solidFill>
              </a:rPr>
              <a:t>10K ~ 18K</a:t>
            </a:r>
          </a:p>
          <a:p>
            <a:pPr lvl="1"/>
            <a:r>
              <a:rPr lang="fr-FR" altLang="zh-CN" noProof="1">
                <a:solidFill>
                  <a:prstClr val="black"/>
                </a:solidFill>
              </a:rPr>
              <a:t>resolution 0.4 a.u.</a:t>
            </a:r>
          </a:p>
          <a:p>
            <a:pPr lvl="1"/>
            <a:r>
              <a:rPr lang="fr-FR" altLang="zh-CN" noProof="1">
                <a:solidFill>
                  <a:prstClr val="black"/>
                </a:solidFill>
              </a:rPr>
              <a:t>12 directions (3 principal axes + 3 in each plane)</a:t>
            </a:r>
          </a:p>
          <a:p>
            <a:pPr marL="0" indent="0">
              <a:buNone/>
            </a:pPr>
            <a:r>
              <a:rPr lang="fr-FR" altLang="zh-CN" noProof="1"/>
              <a:t>	</a:t>
            </a:r>
            <a:r>
              <a:rPr lang="fr-FR" altLang="zh-CN" sz="1200" noProof="1"/>
              <a:t>(data was treated by M. Brancewicz)</a:t>
            </a:r>
          </a:p>
        </p:txBody>
      </p:sp>
      <p:sp>
        <p:nvSpPr>
          <p:cNvPr id="14" name="Espace réservé du contenu 2 2"/>
          <p:cNvSpPr txBox="1">
            <a:spLocks/>
          </p:cNvSpPr>
          <p:nvPr/>
        </p:nvSpPr>
        <p:spPr>
          <a:xfrm>
            <a:off x="167997" y="2690675"/>
            <a:ext cx="8557257" cy="453904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Directional magnetic Compton profiles (DMCPs)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6555883" y="4484721"/>
            <a:ext cx="2160831" cy="2242653"/>
            <a:chOff x="2093114" y="2253487"/>
            <a:chExt cx="3013907" cy="3128032"/>
          </a:xfrm>
        </p:grpSpPr>
        <p:cxnSp>
          <p:nvCxnSpPr>
            <p:cNvPr id="20" name="Connecteur droit avec flèche 19"/>
            <p:cNvCxnSpPr/>
            <p:nvPr/>
          </p:nvCxnSpPr>
          <p:spPr>
            <a:xfrm>
              <a:off x="2791838" y="4396902"/>
              <a:ext cx="199416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>
              <a:off x="2093114" y="4380352"/>
              <a:ext cx="728160" cy="9174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V="1">
              <a:off x="2791838" y="2365775"/>
              <a:ext cx="0" cy="20311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396961" y="5042965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>
            <a:off x="7051680" y="6023475"/>
            <a:ext cx="5155" cy="5922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7061993" y="6025269"/>
            <a:ext cx="578868" cy="53060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7093049" y="6020940"/>
            <a:ext cx="1136506" cy="3035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7070341" y="4727448"/>
            <a:ext cx="445423" cy="12762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7070341" y="5048250"/>
            <a:ext cx="894966" cy="9613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7070341" y="5607050"/>
            <a:ext cx="1279909" cy="3862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6554616" y="6012119"/>
            <a:ext cx="504144" cy="36495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H="1" flipV="1">
            <a:off x="6652896" y="5421636"/>
            <a:ext cx="416178" cy="5922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 flipV="1">
            <a:off x="6751707" y="4833689"/>
            <a:ext cx="297622" cy="117589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0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1. Electron densities in position and momentum spaces</a:t>
            </a:r>
          </a:p>
          <a:p>
            <a:pPr lvl="1"/>
            <a:r>
              <a:rPr lang="fr-FR" altLang="zh-CN" dirty="0"/>
              <a:t>Position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representations</a:t>
            </a:r>
          </a:p>
          <a:p>
            <a:pPr lvl="1"/>
            <a:r>
              <a:rPr lang="en-US" altLang="zh-CN" dirty="0"/>
              <a:t>Momentum</a:t>
            </a:r>
            <a:r>
              <a:rPr lang="fr-FR" altLang="zh-CN" dirty="0"/>
              <a:t>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representations</a:t>
            </a:r>
          </a:p>
          <a:p>
            <a:pPr lvl="1"/>
            <a:r>
              <a:rPr lang="fr-FR" dirty="0"/>
              <a:t>‘‘</a:t>
            </a:r>
            <a:r>
              <a:rPr lang="en-US" dirty="0"/>
              <a:t>Super-position</a:t>
            </a:r>
            <a:r>
              <a:rPr lang="fr-FR" dirty="0"/>
              <a:t>’’ construction</a:t>
            </a:r>
            <a:endParaRPr lang="en-US" dirty="0"/>
          </a:p>
          <a:p>
            <a:r>
              <a:rPr lang="en-US" altLang="zh-CN" dirty="0"/>
              <a:t>2. Periodic 1-RDM by a cluster construction</a:t>
            </a:r>
          </a:p>
          <a:p>
            <a:pPr lvl="1"/>
            <a:r>
              <a:rPr lang="en-US" altLang="zh-CN" dirty="0"/>
              <a:t>Cluster construction </a:t>
            </a:r>
          </a:p>
          <a:p>
            <a:pPr lvl="1"/>
            <a:r>
              <a:rPr lang="fr-FR" altLang="zh-CN" dirty="0"/>
              <a:t>Phase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functions</a:t>
            </a:r>
          </a:p>
          <a:p>
            <a:pPr lvl="1"/>
            <a:r>
              <a:rPr lang="en-US" altLang="zh-CN" dirty="0"/>
              <a:t>Orbital resolved 1-RDM</a:t>
            </a:r>
          </a:p>
          <a:p>
            <a:r>
              <a:rPr lang="en-US" dirty="0"/>
              <a:t>3. Experimental</a:t>
            </a:r>
            <a:r>
              <a:rPr lang="fr-FR" dirty="0"/>
              <a:t> 1-RDM </a:t>
            </a:r>
            <a:r>
              <a:rPr lang="en-US" dirty="0"/>
              <a:t>refinement</a:t>
            </a:r>
            <a:r>
              <a:rPr lang="fr-FR" dirty="0"/>
              <a:t> </a:t>
            </a:r>
          </a:p>
          <a:p>
            <a:pPr lvl="1"/>
            <a:r>
              <a:rPr lang="en-US" dirty="0"/>
              <a:t>Refinement</a:t>
            </a:r>
            <a:r>
              <a:rPr lang="fr-FR" dirty="0"/>
              <a:t> model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0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DMCPs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40" y="1902120"/>
            <a:ext cx="4266940" cy="32146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40" y="1902120"/>
            <a:ext cx="4266940" cy="32153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32" y="1897285"/>
            <a:ext cx="4270443" cy="32194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631" y="1960487"/>
            <a:ext cx="1275316" cy="15514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433" y="1960487"/>
            <a:ext cx="1246938" cy="163875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241467" y="5406184"/>
            <a:ext cx="195887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 DMCPs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70675" y="5406184"/>
            <a:ext cx="1776127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Theoretical DMCPs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4448" y="5405198"/>
            <a:ext cx="358912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 DMCPs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convoluted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with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experimental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resolution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4448" y="6319198"/>
            <a:ext cx="2418196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Gaussian filter is used for convolution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DMCPs in (ac) plane</a:t>
            </a:r>
          </a:p>
        </p:txBody>
      </p:sp>
      <p:sp>
        <p:nvSpPr>
          <p:cNvPr id="16" name="Bouton d'action : Aide 15">
            <a:hlinkClick r:id="rId8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Two-dimensional reconstruction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19" name="Imag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957" y="1626439"/>
            <a:ext cx="3666744" cy="562356"/>
          </a:xfrm>
          <a:prstGeom prst="rect">
            <a:avLst/>
          </a:prstGeom>
        </p:spPr>
      </p:pic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Since</a:t>
            </a:r>
          </a:p>
        </p:txBody>
      </p:sp>
      <p:pic>
        <p:nvPicPr>
          <p:cNvPr id="15" name="Imag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11" y="2273524"/>
            <a:ext cx="5600700" cy="5623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341" y="2880482"/>
            <a:ext cx="5067300" cy="562356"/>
          </a:xfrm>
          <a:prstGeom prst="rect">
            <a:avLst/>
          </a:prstGeom>
        </p:spPr>
      </p:pic>
      <p:sp>
        <p:nvSpPr>
          <p:cNvPr id="23" name="Espace réservé du contenu 2 2"/>
          <p:cNvSpPr txBox="1">
            <a:spLocks/>
          </p:cNvSpPr>
          <p:nvPr/>
        </p:nvSpPr>
        <p:spPr>
          <a:xfrm>
            <a:off x="167998" y="3364964"/>
            <a:ext cx="8557257" cy="453904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Two-dimensional reconstruction method</a:t>
            </a:r>
            <a:r>
              <a:rPr lang="fr-FR" altLang="zh-CN" baseline="30000" noProof="1"/>
              <a:t>[1]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67998" y="6581001"/>
            <a:ext cx="2594428" cy="276999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200" dirty="0">
                <a:latin typeface="Helvetica"/>
                <a:cs typeface="Helvetica"/>
              </a:rPr>
              <a:t>[1] Tanaka, Y., </a:t>
            </a:r>
            <a:r>
              <a:rPr lang="fr-FR" sz="1200" dirty="0" err="1">
                <a:latin typeface="Helvetica"/>
                <a:cs typeface="Helvetica"/>
              </a:rPr>
              <a:t>Sakurai</a:t>
            </a:r>
            <a:r>
              <a:rPr lang="fr-FR" sz="1200" dirty="0">
                <a:latin typeface="Helvetica"/>
                <a:cs typeface="Helvetica"/>
              </a:rPr>
              <a:t>, Y, et al (2001).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11" y="6288805"/>
            <a:ext cx="1082040" cy="265176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083467" y="4082277"/>
            <a:ext cx="2273293" cy="2077244"/>
            <a:chOff x="4854097" y="1638335"/>
            <a:chExt cx="3544112" cy="3238468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4854098" y="4691840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854098" y="4599356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4854098" y="4506872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4854098" y="4414388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4854098" y="432190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854098" y="4229420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4854098" y="4876803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854098" y="478432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4854098" y="3951968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854098" y="385948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854098" y="3767000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4854098" y="3674516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4854098" y="3582032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4854098" y="3489548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4854098" y="4136936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854098" y="4044452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4854098" y="3212096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4854098" y="3119612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4854098" y="3027128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4854098" y="293464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4854098" y="2842160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4854098" y="2749676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4854098" y="339706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4854098" y="3304580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4854097" y="2470691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4854097" y="2378207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4854097" y="2285723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4854097" y="2193239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4854097" y="2100755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4854097" y="2008271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4854097" y="2655654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4854097" y="2563175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4854097" y="1730819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4854097" y="1638335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4854097" y="1915787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854097" y="1823303"/>
              <a:ext cx="3544111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3090216" y="4052297"/>
            <a:ext cx="2266544" cy="2102037"/>
            <a:chOff x="1712068" y="2237362"/>
            <a:chExt cx="3618689" cy="3356042"/>
          </a:xfrm>
        </p:grpSpPr>
        <p:cxnSp>
          <p:nvCxnSpPr>
            <p:cNvPr id="68" name="Connecteur droit avec flèche 67"/>
            <p:cNvCxnSpPr/>
            <p:nvPr/>
          </p:nvCxnSpPr>
          <p:spPr>
            <a:xfrm flipV="1">
              <a:off x="1712068" y="5580434"/>
              <a:ext cx="3618689" cy="1297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V="1">
              <a:off x="1712068" y="2237362"/>
              <a:ext cx="0" cy="3343073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V="1">
              <a:off x="1712068" y="2461098"/>
              <a:ext cx="1352145" cy="3119336"/>
            </a:xfrm>
            <a:prstGeom prst="straightConnector1">
              <a:avLst/>
            </a:prstGeom>
            <a:ln>
              <a:solidFill>
                <a:srgbClr val="00B0F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 flipV="1">
              <a:off x="1712068" y="3073940"/>
              <a:ext cx="2519464" cy="2506494"/>
            </a:xfrm>
            <a:prstGeom prst="straightConnector1">
              <a:avLst/>
            </a:prstGeom>
            <a:ln>
              <a:solidFill>
                <a:srgbClr val="0070C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V="1">
              <a:off x="1712068" y="4163438"/>
              <a:ext cx="3326860" cy="141699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07" y="6283974"/>
            <a:ext cx="1139952" cy="2651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48281" y="5049814"/>
            <a:ext cx="37510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FFT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3509103" y="3704883"/>
            <a:ext cx="1422020" cy="33855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Interpolation</a:t>
            </a: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626" y="6287712"/>
            <a:ext cx="1310640" cy="265176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4017523" y="6420300"/>
            <a:ext cx="340468" cy="0"/>
          </a:xfrm>
          <a:prstGeom prst="straightConnector1">
            <a:avLst/>
          </a:prstGeom>
          <a:ln w="34925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e 120"/>
          <p:cNvGrpSpPr/>
          <p:nvPr/>
        </p:nvGrpSpPr>
        <p:grpSpPr>
          <a:xfrm>
            <a:off x="6349354" y="4096980"/>
            <a:ext cx="2606945" cy="2353369"/>
            <a:chOff x="6349354" y="4096980"/>
            <a:chExt cx="2606945" cy="2353369"/>
          </a:xfrm>
        </p:grpSpPr>
        <p:grpSp>
          <p:nvGrpSpPr>
            <p:cNvPr id="78" name="Groupe 77"/>
            <p:cNvGrpSpPr/>
            <p:nvPr/>
          </p:nvGrpSpPr>
          <p:grpSpPr>
            <a:xfrm>
              <a:off x="6683006" y="4096980"/>
              <a:ext cx="2273293" cy="2077244"/>
              <a:chOff x="4854097" y="1638335"/>
              <a:chExt cx="3544112" cy="3238468"/>
            </a:xfrm>
          </p:grpSpPr>
          <p:cxnSp>
            <p:nvCxnSpPr>
              <p:cNvPr id="79" name="Connecteur droit 78"/>
              <p:cNvCxnSpPr/>
              <p:nvPr/>
            </p:nvCxnSpPr>
            <p:spPr>
              <a:xfrm>
                <a:off x="4854098" y="4691840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>
                <a:off x="4854098" y="4599356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>
                <a:off x="4854098" y="4506872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>
                <a:off x="4854098" y="4414388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>
                <a:off x="4854098" y="432190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854098" y="4229420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>
                <a:off x="4854098" y="4876803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>
                <a:off x="4854098" y="478432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>
                <a:off x="4854098" y="3951968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>
                <a:off x="4854098" y="385948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>
                <a:off x="4854098" y="3767000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854098" y="3674516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>
                <a:off x="4854098" y="3582032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>
                <a:off x="4854098" y="3489548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>
                <a:off x="4854098" y="4136936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>
                <a:off x="4854098" y="4044452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/>
              <p:cNvCxnSpPr/>
              <p:nvPr/>
            </p:nvCxnSpPr>
            <p:spPr>
              <a:xfrm>
                <a:off x="4854098" y="3212096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/>
              <p:cNvCxnSpPr/>
              <p:nvPr/>
            </p:nvCxnSpPr>
            <p:spPr>
              <a:xfrm>
                <a:off x="4854098" y="3119612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>
                <a:off x="4854098" y="3027128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>
                <a:off x="4854098" y="293464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>
                <a:off x="4854098" y="2842160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>
                <a:off x="4854098" y="2749676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4854098" y="339706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>
                <a:off x="4854098" y="3304580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>
                <a:off x="4854097" y="2470691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4854097" y="2378207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>
                <a:off x="4854097" y="2285723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4854097" y="2193239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>
                <a:off x="4854097" y="2100755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>
                <a:off x="4854097" y="2008271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>
                <a:off x="4854097" y="2655654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>
                <a:off x="4854097" y="2563175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>
                <a:off x="4854097" y="1730819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>
                <a:off x="4854097" y="1638335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>
                <a:off x="4854097" y="1915787"/>
                <a:ext cx="3544111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>
                <a:off x="4854097" y="1823304"/>
                <a:ext cx="354411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Connecteur droit avec flèche 114"/>
            <p:cNvCxnSpPr/>
            <p:nvPr/>
          </p:nvCxnSpPr>
          <p:spPr>
            <a:xfrm flipV="1">
              <a:off x="6677182" y="6207489"/>
              <a:ext cx="2266544" cy="812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flipV="1">
              <a:off x="6677182" y="4104726"/>
              <a:ext cx="0" cy="209391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Image 11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4860" y="6288805"/>
              <a:ext cx="240792" cy="161544"/>
            </a:xfrm>
            <a:prstGeom prst="rect">
              <a:avLst/>
            </a:prstGeom>
          </p:spPr>
        </p:pic>
        <p:pic>
          <p:nvPicPr>
            <p:cNvPr id="119" name="Image 11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9354" y="4135135"/>
              <a:ext cx="237744" cy="185928"/>
            </a:xfrm>
            <a:prstGeom prst="rect">
              <a:avLst/>
            </a:prstGeom>
          </p:spPr>
        </p:pic>
      </p:grpSp>
      <p:pic>
        <p:nvPicPr>
          <p:cNvPr id="123" name="Image 1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901" y="6340393"/>
            <a:ext cx="1495044" cy="265176"/>
          </a:xfrm>
          <a:prstGeom prst="rect">
            <a:avLst/>
          </a:prstGeom>
        </p:spPr>
      </p:pic>
      <p:sp>
        <p:nvSpPr>
          <p:cNvPr id="124" name="ZoneTexte 123"/>
          <p:cNvSpPr txBox="1"/>
          <p:nvPr/>
        </p:nvSpPr>
        <p:spPr>
          <a:xfrm>
            <a:off x="5757266" y="5047113"/>
            <a:ext cx="518056" cy="33855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IFFT</a:t>
            </a:r>
          </a:p>
        </p:txBody>
      </p:sp>
      <p:grpSp>
        <p:nvGrpSpPr>
          <p:cNvPr id="131" name="Groupe 130"/>
          <p:cNvGrpSpPr/>
          <p:nvPr/>
        </p:nvGrpSpPr>
        <p:grpSpPr>
          <a:xfrm>
            <a:off x="23726" y="4054755"/>
            <a:ext cx="2553877" cy="2354859"/>
            <a:chOff x="23726" y="4054755"/>
            <a:chExt cx="2553877" cy="2354859"/>
          </a:xfrm>
        </p:grpSpPr>
        <p:grpSp>
          <p:nvGrpSpPr>
            <p:cNvPr id="11" name="Groupe 10"/>
            <p:cNvGrpSpPr/>
            <p:nvPr/>
          </p:nvGrpSpPr>
          <p:grpSpPr>
            <a:xfrm>
              <a:off x="311059" y="4054755"/>
              <a:ext cx="2266544" cy="2102037"/>
              <a:chOff x="1712068" y="2237362"/>
              <a:chExt cx="3618689" cy="3356042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 flipV="1">
                <a:off x="1712068" y="5580434"/>
                <a:ext cx="3618689" cy="129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 flipV="1">
                <a:off x="1712068" y="2237362"/>
                <a:ext cx="0" cy="33430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1712068" y="2461098"/>
                <a:ext cx="1352145" cy="311933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V="1">
                <a:off x="1712068" y="3073940"/>
                <a:ext cx="2519464" cy="2506494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 flipV="1">
                <a:off x="1712068" y="4163438"/>
                <a:ext cx="3326860" cy="1416997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5" name="Image 12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232" y="6248070"/>
              <a:ext cx="240792" cy="161544"/>
            </a:xfrm>
            <a:prstGeom prst="rect">
              <a:avLst/>
            </a:prstGeom>
          </p:spPr>
        </p:pic>
        <p:pic>
          <p:nvPicPr>
            <p:cNvPr id="126" name="Image 12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26" y="4094400"/>
              <a:ext cx="237744" cy="185928"/>
            </a:xfrm>
            <a:prstGeom prst="rect">
              <a:avLst/>
            </a:prstGeom>
          </p:spPr>
        </p:pic>
      </p:grpSp>
      <p:pic>
        <p:nvPicPr>
          <p:cNvPr id="130" name="Image 1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025" y="6079711"/>
            <a:ext cx="128016" cy="114300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643" y="4054755"/>
            <a:ext cx="118872" cy="163068"/>
          </a:xfrm>
          <a:prstGeom prst="rect">
            <a:avLst/>
          </a:prstGeom>
        </p:spPr>
      </p:pic>
      <p:sp>
        <p:nvSpPr>
          <p:cNvPr id="118" name="Bouton d'action : Aide 117">
            <a:hlinkClick r:id="rId27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  <p:bldP spid="7" grpId="0"/>
      <p:bldP spid="74" grpId="0"/>
      <p:bldP spid="1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2D-MEMD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1139255"/>
          </a:xfrm>
        </p:spPr>
        <p:txBody>
          <a:bodyPr>
            <a:normAutofit/>
          </a:bodyPr>
          <a:lstStyle/>
          <a:p>
            <a:r>
              <a:rPr lang="fr-FR" altLang="zh-CN" noProof="1"/>
              <a:t>Two-dimensional magnetic electron momentum density (2D-MEMD)</a:t>
            </a:r>
          </a:p>
          <a:p>
            <a:pPr marL="457200" lvl="1" indent="0">
              <a:buNone/>
            </a:pPr>
            <a:r>
              <a:rPr lang="fr-FR" altLang="zh-CN" noProof="1"/>
              <a:t>(ac) plane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65" y="2262131"/>
            <a:ext cx="3476260" cy="36485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264" y="2262132"/>
            <a:ext cx="3476221" cy="36507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492" y="2178998"/>
            <a:ext cx="847764" cy="29377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86" y="6398849"/>
            <a:ext cx="3323702" cy="42672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25062" y="592290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31512" y="5922905"/>
            <a:ext cx="2199321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 (convoluted)</a:t>
            </a:r>
          </a:p>
        </p:txBody>
      </p:sp>
      <p:sp>
        <p:nvSpPr>
          <p:cNvPr id="13" name="Bouton d'action : Aide 12">
            <a:hlinkClick r:id="rId8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Anisotropy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885" y="1362943"/>
            <a:ext cx="4223004" cy="3063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65" y="1980019"/>
            <a:ext cx="3476259" cy="36485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264" y="1980020"/>
            <a:ext cx="3476221" cy="36507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250" y="1980020"/>
            <a:ext cx="949923" cy="27378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86" y="6408422"/>
            <a:ext cx="3754810" cy="42672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547427" y="562856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57493" y="5630815"/>
            <a:ext cx="219932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 (convoluted)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000" y="1501081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(ac) plane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26161" y="6054113"/>
            <a:ext cx="7709278" cy="646331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Primitive cell:</a:t>
            </a:r>
          </a:p>
          <a:p>
            <a:r>
              <a:rPr lang="en-US" dirty="0">
                <a:latin typeface="Helvetica"/>
                <a:cs typeface="Helvetica"/>
              </a:rPr>
              <a:t>	340 electrons				4 unpaired electrons (less than 2%)</a:t>
            </a:r>
          </a:p>
        </p:txBody>
      </p:sp>
      <p:sp>
        <p:nvSpPr>
          <p:cNvPr id="15" name="Bouton d'action : Aide 14">
            <a:hlinkClick r:id="rId10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60323" y="2266545"/>
            <a:ext cx="3978613" cy="2752927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Error analysis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Error propagation </a:t>
            </a:r>
            <a:r>
              <a:rPr lang="en-US" altLang="zh-CN" dirty="0"/>
              <a:t>analysis</a:t>
            </a:r>
            <a:endParaRPr lang="fr-FR" altLang="zh-CN" noProof="1"/>
          </a:p>
        </p:txBody>
      </p:sp>
      <p:sp>
        <p:nvSpPr>
          <p:cNvPr id="7" name="Rectangle à coins arrondis 6"/>
          <p:cNvSpPr/>
          <p:nvPr/>
        </p:nvSpPr>
        <p:spPr>
          <a:xfrm>
            <a:off x="167999" y="2723745"/>
            <a:ext cx="124514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Compton </a:t>
            </a:r>
            <a:r>
              <a:rPr lang="en-US" dirty="0"/>
              <a:t>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à coins arrondis 16"/>
              <p:cNvSpPr/>
              <p:nvPr/>
            </p:nvSpPr>
            <p:spPr>
              <a:xfrm>
                <a:off x="2043294" y="2181357"/>
                <a:ext cx="1335931" cy="54238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à coins arrondis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294" y="2181357"/>
                <a:ext cx="1335931" cy="542388"/>
              </a:xfrm>
              <a:prstGeom prst="roundRect">
                <a:avLst/>
              </a:prstGeom>
              <a:blipFill rotWithShape="0">
                <a:blip r:embed="rId3"/>
                <a:stretch>
                  <a:fillRect l="-4484" r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2088689" y="3638145"/>
                <a:ext cx="1245140" cy="54238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689" y="3638145"/>
                <a:ext cx="1245140" cy="542388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à coins arrondis 18"/>
              <p:cNvSpPr/>
              <p:nvPr/>
            </p:nvSpPr>
            <p:spPr>
              <a:xfrm>
                <a:off x="3969194" y="2909751"/>
                <a:ext cx="1692405" cy="54238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𝑟𝑎𝑛𝑑𝑜𝑚</m:t>
                          </m:r>
                        </m:sup>
                      </m:sSup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à coins arrondi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194" y="2909751"/>
                <a:ext cx="1692405" cy="542388"/>
              </a:xfrm>
              <a:prstGeom prst="roundRect">
                <a:avLst/>
              </a:prstGeom>
              <a:blipFill rotWithShape="0">
                <a:blip r:embed="rId5"/>
                <a:stretch>
                  <a:fillRect l="-3191" r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à coins arrondis 19"/>
              <p:cNvSpPr/>
              <p:nvPr/>
            </p:nvSpPr>
            <p:spPr>
              <a:xfrm>
                <a:off x="4241568" y="4082666"/>
                <a:ext cx="1147658" cy="54238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à coins arrondis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568" y="4082666"/>
                <a:ext cx="1147658" cy="542388"/>
              </a:xfrm>
              <a:prstGeom prst="roundRect">
                <a:avLst/>
              </a:prstGeom>
              <a:blipFill rotWithShape="0">
                <a:blip r:embed="rId6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à coins arrondis 20"/>
              <p:cNvSpPr/>
              <p:nvPr/>
            </p:nvSpPr>
            <p:spPr>
              <a:xfrm>
                <a:off x="5940945" y="4080888"/>
                <a:ext cx="1147658" cy="54238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à coins arrondi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945" y="4080888"/>
                <a:ext cx="1147658" cy="54238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à coins arrondis 24"/>
              <p:cNvSpPr/>
              <p:nvPr/>
            </p:nvSpPr>
            <p:spPr>
              <a:xfrm>
                <a:off x="7664067" y="4083525"/>
                <a:ext cx="1147658" cy="54238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à coins arrondi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067" y="4083525"/>
                <a:ext cx="1147658" cy="54238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>
            <a:stCxn id="7" idx="3"/>
            <a:endCxn id="17" idx="1"/>
          </p:cNvCxnSpPr>
          <p:nvPr/>
        </p:nvCxnSpPr>
        <p:spPr>
          <a:xfrm flipV="1">
            <a:off x="1413139" y="2452551"/>
            <a:ext cx="630155" cy="728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7" idx="3"/>
            <a:endCxn id="18" idx="1"/>
          </p:cNvCxnSpPr>
          <p:nvPr/>
        </p:nvCxnSpPr>
        <p:spPr>
          <a:xfrm>
            <a:off x="1413139" y="3180945"/>
            <a:ext cx="675550" cy="728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7" idx="3"/>
          </p:cNvCxnSpPr>
          <p:nvPr/>
        </p:nvCxnSpPr>
        <p:spPr>
          <a:xfrm>
            <a:off x="3379225" y="2452551"/>
            <a:ext cx="589969" cy="728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8" idx="3"/>
          </p:cNvCxnSpPr>
          <p:nvPr/>
        </p:nvCxnSpPr>
        <p:spPr>
          <a:xfrm flipV="1">
            <a:off x="3333829" y="3180945"/>
            <a:ext cx="635365" cy="728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9" idx="2"/>
            <a:endCxn id="20" idx="0"/>
          </p:cNvCxnSpPr>
          <p:nvPr/>
        </p:nvCxnSpPr>
        <p:spPr>
          <a:xfrm>
            <a:off x="4815397" y="3452139"/>
            <a:ext cx="0" cy="63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0" idx="3"/>
            <a:endCxn id="21" idx="1"/>
          </p:cNvCxnSpPr>
          <p:nvPr/>
        </p:nvCxnSpPr>
        <p:spPr>
          <a:xfrm flipV="1">
            <a:off x="5389226" y="4352082"/>
            <a:ext cx="551719" cy="1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endCxn id="25" idx="1"/>
          </p:cNvCxnSpPr>
          <p:nvPr/>
        </p:nvCxnSpPr>
        <p:spPr>
          <a:xfrm flipV="1">
            <a:off x="7112348" y="4354719"/>
            <a:ext cx="551719" cy="13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5796853" y="2798477"/>
                <a:ext cx="1657495" cy="738664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:r>
                  <a:rPr lang="en-US" sz="1400" dirty="0">
                    <a:latin typeface="Helvetica"/>
                    <a:cs typeface="Helvetica"/>
                  </a:rPr>
                  <a:t>Generate random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latin typeface="Helvetica"/>
                    <a:cs typeface="Helvetica"/>
                  </a:rPr>
                  <a:t> from Gaussian distribution</a:t>
                </a: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853" y="2798477"/>
                <a:ext cx="1657495" cy="738664"/>
              </a:xfrm>
              <a:prstGeom prst="rect">
                <a:avLst/>
              </a:prstGeom>
              <a:blipFill rotWithShape="0">
                <a:blip r:embed="rId9"/>
                <a:stretch>
                  <a:fillRect l="-6618" t="-826" r="-6618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/>
          <p:cNvSpPr txBox="1"/>
          <p:nvPr/>
        </p:nvSpPr>
        <p:spPr>
          <a:xfrm>
            <a:off x="4716191" y="3638145"/>
            <a:ext cx="1346069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latin typeface="Helvetica"/>
                <a:cs typeface="Helvetica"/>
              </a:rPr>
              <a:t>Normalization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988564" y="4669850"/>
            <a:ext cx="1346069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latin typeface="Helvetica"/>
                <a:cs typeface="Helvetica"/>
              </a:rPr>
              <a:t>Reconstruction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638718" y="4675883"/>
            <a:ext cx="1498978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dirty="0">
                <a:latin typeface="Helvetica"/>
                <a:cs typeface="Helvetica"/>
              </a:rPr>
              <a:t>Statistical analysis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560323" y="2272739"/>
            <a:ext cx="2691833" cy="40011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Computation N times</a:t>
            </a:r>
          </a:p>
        </p:txBody>
      </p:sp>
    </p:spTree>
    <p:extLst>
      <p:ext uri="{BB962C8B-B14F-4D97-AF65-F5344CB8AC3E}">
        <p14:creationId xmlns:p14="http://schemas.microsoft.com/office/powerpoint/2010/main" val="23748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Error analysis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Propagated error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3" y="2006285"/>
            <a:ext cx="3781431" cy="32587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3" y="6332699"/>
            <a:ext cx="3323702" cy="426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483" y="2006285"/>
            <a:ext cx="3476221" cy="36507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711" y="1923151"/>
            <a:ext cx="847764" cy="29377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063" y="6332699"/>
            <a:ext cx="3323702" cy="426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55709" y="5609946"/>
                <a:ext cx="1177117" cy="463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fr-FR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709" y="5609946"/>
                <a:ext cx="1177117" cy="463653"/>
              </a:xfrm>
              <a:prstGeom prst="rect">
                <a:avLst/>
              </a:prstGeom>
              <a:blipFill rotWithShape="0">
                <a:blip r:embed="rId10"/>
                <a:stretch>
                  <a:fillRect r="-824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525926" y="5644764"/>
                <a:ext cx="1176284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fr-FR" sz="2000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926" y="5644764"/>
                <a:ext cx="1176284" cy="425053"/>
              </a:xfrm>
              <a:prstGeom prst="rect">
                <a:avLst/>
              </a:prstGeom>
              <a:blipFill rotWithShape="0">
                <a:blip r:embed="rId11"/>
                <a:stretch>
                  <a:fillRect t="-15714" r="-1666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155009" y="1626616"/>
            <a:ext cx="31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altLang="zh-CN" noProof="1"/>
              <a:t>(ac) plane with </a:t>
            </a:r>
            <a:r>
              <a:rPr lang="en-US" dirty="0"/>
              <a:t>N=1000</a:t>
            </a:r>
          </a:p>
        </p:txBody>
      </p:sp>
      <p:sp>
        <p:nvSpPr>
          <p:cNvPr id="13" name="Bouton d'action : Aide 12">
            <a:hlinkClick r:id="rId12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per_pos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168" r="19501" b="786"/>
          <a:stretch/>
        </p:blipFill>
        <p:spPr>
          <a:xfrm>
            <a:off x="4644884" y="1784033"/>
            <a:ext cx="4068551" cy="4509763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5731191" y="2448017"/>
            <a:ext cx="2578082" cy="2693497"/>
            <a:chOff x="2528939" y="2142859"/>
            <a:chExt cx="2578082" cy="2693497"/>
          </a:xfrm>
        </p:grpSpPr>
        <p:sp>
          <p:nvSpPr>
            <p:cNvPr id="27" name="Rectangle 26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91838" y="3044757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16820" y="2592041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5731191" y="2455556"/>
            <a:ext cx="2578082" cy="2693497"/>
            <a:chOff x="2528939" y="2142859"/>
            <a:chExt cx="2578082" cy="2693497"/>
          </a:xfrm>
        </p:grpSpPr>
        <p:sp>
          <p:nvSpPr>
            <p:cNvPr id="40" name="Rectangle 39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91837" y="3032795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216820" y="2592041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‘‘</a:t>
            </a:r>
            <a:r>
              <a:rPr lang="fr-FR" dirty="0" err="1"/>
              <a:t>Super-position</a:t>
            </a:r>
            <a:r>
              <a:rPr lang="fr-FR" dirty="0"/>
              <a:t>’’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691784"/>
          </a:xfrm>
        </p:spPr>
        <p:txBody>
          <a:bodyPr>
            <a:normAutofit/>
          </a:bodyPr>
          <a:lstStyle/>
          <a:p>
            <a:r>
              <a:rPr lang="fr-FR" altLang="zh-CN" noProof="1"/>
              <a:t>An qualitative method to connect position and momentum spaces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85" y="1851310"/>
            <a:ext cx="3707271" cy="46483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0" y="2185282"/>
            <a:ext cx="3650535" cy="3774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637" y="2185281"/>
            <a:ext cx="3650536" cy="37745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55" y="6243836"/>
            <a:ext cx="3675163" cy="5425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18" y="2279608"/>
            <a:ext cx="704692" cy="291496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908534" y="5956710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395018" y="5991003"/>
            <a:ext cx="101309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567716" y="1784033"/>
            <a:ext cx="2505366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’</a:t>
            </a:r>
            <a:r>
              <a:rPr lang="fr-FR" sz="1600" dirty="0" err="1">
                <a:latin typeface="Helvetica"/>
                <a:cs typeface="Helvetica"/>
              </a:rPr>
              <a:t>super-position</a:t>
            </a:r>
            <a:r>
              <a:rPr lang="fr-FR" sz="1600" dirty="0">
                <a:latin typeface="Helvetica"/>
                <a:cs typeface="Helvetica"/>
              </a:rPr>
              <a:t>’ spin </a:t>
            </a:r>
            <a:r>
              <a:rPr lang="en-US" sz="1600" dirty="0">
                <a:latin typeface="Helvetica"/>
                <a:cs typeface="Helvetica"/>
              </a:rPr>
              <a:t>density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244425" y="1784033"/>
            <a:ext cx="330219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2D-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8363" y="1753255"/>
            <a:ext cx="1751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altLang="zh-CN" noProof="1"/>
              <a:t>(ac) plane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933450" y="1803185"/>
            <a:ext cx="8017025" cy="4615189"/>
            <a:chOff x="933450" y="1803185"/>
            <a:chExt cx="8017025" cy="4615189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450" y="1803185"/>
              <a:ext cx="3143250" cy="4083266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3483" y="2111060"/>
              <a:ext cx="3476221" cy="3650796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711" y="2027926"/>
              <a:ext cx="847764" cy="2937754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6083148" y="5822048"/>
              <a:ext cx="1631857" cy="58477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2D-MEMD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Momentum</a:t>
              </a:r>
              <a:r>
                <a:rPr lang="fr-FR" sz="1600" dirty="0">
                  <a:latin typeface="Helvetica"/>
                  <a:cs typeface="Helvetica"/>
                </a:rPr>
                <a:t> </a:t>
              </a:r>
              <a:r>
                <a:rPr lang="en-US" sz="1600" dirty="0">
                  <a:latin typeface="Helvetica"/>
                  <a:cs typeface="Helvetica"/>
                </a:rPr>
                <a:t>space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725803" y="5833599"/>
              <a:ext cx="1401025" cy="58477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3D spin density</a:t>
              </a:r>
            </a:p>
            <a:p>
              <a:pPr algn="ctr"/>
              <a:r>
                <a:rPr lang="fr-FR" sz="1600" dirty="0">
                  <a:latin typeface="Helvetica"/>
                  <a:cs typeface="Helvetica"/>
                </a:rPr>
                <a:t>Position </a:t>
              </a:r>
              <a:r>
                <a:rPr lang="fr-FR" sz="1600" dirty="0" err="1">
                  <a:latin typeface="Helvetica"/>
                  <a:cs typeface="Helvetica"/>
                </a:rPr>
                <a:t>space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3522916" y="1559210"/>
            <a:ext cx="2178481" cy="52322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"/>
                <a:cs typeface="Helvetica"/>
              </a:rPr>
              <a:t>Coherence ?</a:t>
            </a:r>
          </a:p>
        </p:txBody>
      </p:sp>
      <p:sp>
        <p:nvSpPr>
          <p:cNvPr id="59" name="Bouton d'action : Aide 58">
            <a:hlinkClick r:id="rId15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15937 -0.3217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1608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  <p:bldP spid="14" grpId="0"/>
      <p:bldP spid="15" grpId="0"/>
      <p:bldP spid="16" grpId="0"/>
      <p:bldP spid="17" grpId="0"/>
      <p:bldP spid="18" grpId="0"/>
      <p:bldP spid="58" grpId="0"/>
      <p:bldP spid="5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‘‘</a:t>
            </a:r>
            <a:r>
              <a:rPr lang="fr-FR" dirty="0" err="1"/>
              <a:t>Super-position</a:t>
            </a:r>
            <a:r>
              <a:rPr lang="fr-FR" dirty="0"/>
              <a:t>’’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273200"/>
            <a:ext cx="8557257" cy="478984"/>
          </a:xfrm>
        </p:spPr>
        <p:txBody>
          <a:bodyPr>
            <a:normAutofit/>
          </a:bodyPr>
          <a:lstStyle/>
          <a:p>
            <a:r>
              <a:rPr lang="fr-FR" altLang="zh-CN" noProof="1"/>
              <a:t>Cross-checking between PND and MCS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4" y="1685222"/>
            <a:ext cx="3650536" cy="37745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095" y="1789277"/>
            <a:ext cx="704692" cy="291496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25951" y="5421401"/>
            <a:ext cx="2979341" cy="615553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600" dirty="0">
                <a:latin typeface="Helvetica"/>
                <a:cs typeface="Helvetica"/>
              </a:rPr>
              <a:t>2D-‘‘super-position ’’ spin </a:t>
            </a:r>
            <a:r>
              <a:rPr lang="en-US" sz="1600" dirty="0">
                <a:latin typeface="Helvetica"/>
                <a:cs typeface="Helvetica"/>
              </a:rPr>
              <a:t>density</a:t>
            </a:r>
          </a:p>
          <a:p>
            <a:pPr algn="ctr"/>
            <a:r>
              <a:rPr lang="fr-FR" b="1" dirty="0">
                <a:latin typeface="Helvetica"/>
                <a:cs typeface="Helvetica"/>
              </a:rPr>
              <a:t>(Position </a:t>
            </a:r>
            <a:r>
              <a:rPr lang="en-US" b="1" dirty="0">
                <a:latin typeface="Helvetica"/>
                <a:cs typeface="Helvetica"/>
              </a:rPr>
              <a:t>space</a:t>
            </a:r>
            <a:r>
              <a:rPr lang="fr-FR" b="1" dirty="0">
                <a:latin typeface="Helvetica"/>
                <a:cs typeface="Helvetica"/>
              </a:rPr>
              <a:t>)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626437" y="5419935"/>
            <a:ext cx="2103140" cy="615553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2D-MEMD</a:t>
            </a:r>
          </a:p>
          <a:p>
            <a:pPr algn="ctr"/>
            <a:r>
              <a:rPr lang="fr-FR" b="1" dirty="0">
                <a:latin typeface="Helvetica"/>
                <a:cs typeface="Helvetica"/>
              </a:rPr>
              <a:t>(</a:t>
            </a:r>
            <a:r>
              <a:rPr lang="en-US" b="1" dirty="0">
                <a:latin typeface="Helvetica"/>
                <a:cs typeface="Helvetica"/>
              </a:rPr>
              <a:t>Momentum</a:t>
            </a:r>
            <a:r>
              <a:rPr lang="fr-FR" b="1" dirty="0">
                <a:latin typeface="Helvetica"/>
                <a:cs typeface="Helvetica"/>
              </a:rPr>
              <a:t> </a:t>
            </a:r>
            <a:r>
              <a:rPr lang="en-US" b="1" dirty="0">
                <a:latin typeface="Helvetica"/>
                <a:cs typeface="Helvetica"/>
              </a:rPr>
              <a:t>space</a:t>
            </a:r>
            <a:r>
              <a:rPr lang="fr-FR" b="1" dirty="0">
                <a:latin typeface="Helvetica"/>
                <a:cs typeface="Helvetica"/>
              </a:rPr>
              <a:t>)</a:t>
            </a:r>
            <a:endParaRPr lang="en-US" sz="1600" b="1" dirty="0">
              <a:latin typeface="Helvetica"/>
              <a:cs typeface="Helvetica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94" y="1768356"/>
            <a:ext cx="3476221" cy="365079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022" y="1685222"/>
            <a:ext cx="847764" cy="29377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0389" y="6108516"/>
            <a:ext cx="623247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Geometric similarity between </a:t>
            </a:r>
            <a:r>
              <a:rPr lang="fr-FR" dirty="0">
                <a:solidFill>
                  <a:srgbClr val="FF0000"/>
                </a:solidFill>
                <a:latin typeface="Helvetica"/>
                <a:cs typeface="Helvetica"/>
              </a:rPr>
              <a:t>position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and momentum</a:t>
            </a:r>
            <a:r>
              <a:rPr lang="fr-FR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49638" y="1268541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(ac) plane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31266" y="6481686"/>
            <a:ext cx="7822654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Helvetica"/>
                <a:cs typeface="Helvetica"/>
              </a:rPr>
              <a:t>Limitation: a single type of atom is responsible for a major part of spin density</a:t>
            </a:r>
          </a:p>
        </p:txBody>
      </p:sp>
      <p:sp>
        <p:nvSpPr>
          <p:cNvPr id="18" name="Bouton d'action : Aide 17">
            <a:hlinkClick r:id="rId7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  <p:bldP spid="1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Isolated</a:t>
            </a:r>
            <a:r>
              <a:rPr lang="fr-FR" dirty="0"/>
              <a:t> Ti </a:t>
            </a:r>
            <a:r>
              <a:rPr lang="en-US" dirty="0"/>
              <a:t>model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477775"/>
          </a:xfrm>
        </p:spPr>
        <p:txBody>
          <a:bodyPr>
            <a:normAutofit/>
          </a:bodyPr>
          <a:lstStyle/>
          <a:p>
            <a:r>
              <a:rPr lang="fr-FR" altLang="zh-CN" noProof="1"/>
              <a:t>PND 3d-orbital (atomic orbital model)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Isolated</a:t>
            </a:r>
            <a:r>
              <a:rPr lang="fr-FR" dirty="0"/>
              <a:t> Ti </a:t>
            </a:r>
            <a:r>
              <a:rPr lang="en-US" dirty="0"/>
              <a:t>model</a:t>
            </a: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758" y="1880234"/>
            <a:ext cx="4445508" cy="30480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172579" y="2304814"/>
            <a:ext cx="8557257" cy="477775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Reproduction of </a:t>
            </a:r>
            <a:r>
              <a:rPr lang="fr-FR" dirty="0"/>
              <a:t>2D-’super-position’ spin </a:t>
            </a:r>
            <a:r>
              <a:rPr lang="en-US" dirty="0"/>
              <a:t>density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85115" y="3082521"/>
            <a:ext cx="6355978" cy="2918299"/>
            <a:chOff x="0" y="3093215"/>
            <a:chExt cx="6355978" cy="291829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3216"/>
              <a:ext cx="2778750" cy="291829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093215"/>
              <a:ext cx="3409228" cy="2918299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172579" y="3097435"/>
            <a:ext cx="6355977" cy="2918299"/>
            <a:chOff x="0" y="3093215"/>
            <a:chExt cx="6355977" cy="2918299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3216"/>
              <a:ext cx="2778749" cy="291829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093215"/>
              <a:ext cx="3409227" cy="2918299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85115" y="3097435"/>
            <a:ext cx="6355977" cy="2918299"/>
            <a:chOff x="0" y="3093215"/>
            <a:chExt cx="6355977" cy="291829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3216"/>
              <a:ext cx="2778749" cy="2918298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093215"/>
              <a:ext cx="3409227" cy="2918299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84847" y="3124274"/>
            <a:ext cx="6355977" cy="2881608"/>
            <a:chOff x="0" y="3111560"/>
            <a:chExt cx="6355977" cy="288160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115779"/>
              <a:ext cx="2778749" cy="2873172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111560"/>
              <a:ext cx="3409227" cy="2881608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85115" y="3093216"/>
            <a:ext cx="6355976" cy="2881608"/>
            <a:chOff x="0" y="3111560"/>
            <a:chExt cx="6355976" cy="2881608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115779"/>
              <a:ext cx="2778748" cy="2873172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111560"/>
              <a:ext cx="3409226" cy="2881608"/>
            </a:xfrm>
            <a:prstGeom prst="rect">
              <a:avLst/>
            </a:prstGeom>
          </p:spPr>
        </p:pic>
      </p:grpSp>
      <p:grpSp>
        <p:nvGrpSpPr>
          <p:cNvPr id="25" name="Groupe 24"/>
          <p:cNvGrpSpPr/>
          <p:nvPr/>
        </p:nvGrpSpPr>
        <p:grpSpPr>
          <a:xfrm>
            <a:off x="84847" y="3113776"/>
            <a:ext cx="6355976" cy="2881608"/>
            <a:chOff x="0" y="3111560"/>
            <a:chExt cx="6355976" cy="2881608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115779"/>
              <a:ext cx="2778748" cy="2873172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750" y="3111560"/>
              <a:ext cx="3409226" cy="2881608"/>
            </a:xfrm>
            <a:prstGeom prst="rect">
              <a:avLst/>
            </a:prstGeom>
          </p:spPr>
        </p:pic>
      </p:grpSp>
      <p:sp>
        <p:nvSpPr>
          <p:cNvPr id="28" name="ZoneTexte 27"/>
          <p:cNvSpPr txBox="1"/>
          <p:nvPr/>
        </p:nvSpPr>
        <p:spPr>
          <a:xfrm>
            <a:off x="6809110" y="2870968"/>
            <a:ext cx="2160569" cy="646331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dirty="0"/>
              <a:t>2D-‘‘super-position’’ spin </a:t>
            </a:r>
            <a:r>
              <a:rPr lang="en-US" dirty="0"/>
              <a:t>density: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958253" y="3461165"/>
            <a:ext cx="495328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/>
              <a:t>(ab)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715716" y="3461164"/>
            <a:ext cx="463268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ac</a:t>
            </a:r>
            <a:r>
              <a:rPr lang="fr-FR" sz="2400" dirty="0"/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449028" y="3458132"/>
            <a:ext cx="477695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bc</a:t>
            </a:r>
            <a:r>
              <a:rPr lang="fr-FR" sz="2400" dirty="0"/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799633" y="4385772"/>
            <a:ext cx="2160569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dirty="0"/>
              <a:t>2D-MEMD: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958253" y="4613205"/>
            <a:ext cx="495328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(ab)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715716" y="4613204"/>
            <a:ext cx="463268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ac</a:t>
            </a:r>
            <a:r>
              <a:rPr lang="fr-FR" sz="2400" dirty="0"/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449028" y="4610172"/>
            <a:ext cx="477695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</a:rPr>
              <a:t>bc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825" y="2782589"/>
            <a:ext cx="6813552" cy="2386111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044301" y="6422514"/>
            <a:ext cx="4804649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Helvetica"/>
                <a:cs typeface="Helvetica"/>
              </a:rPr>
              <a:t>Ti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—O</a:t>
            </a:r>
            <a:r>
              <a:rPr lang="en-US" baseline="-25000" dirty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—</a:t>
            </a:r>
            <a:r>
              <a:rPr lang="en-US" dirty="0" err="1">
                <a:solidFill>
                  <a:srgbClr val="FF0000"/>
                </a:solidFill>
                <a:latin typeface="Helvetica"/>
                <a:cs typeface="Helvetica"/>
              </a:rPr>
              <a:t>Ti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is a possible spin coupling pathway</a:t>
            </a:r>
          </a:p>
        </p:txBody>
      </p:sp>
      <p:grpSp>
        <p:nvGrpSpPr>
          <p:cNvPr id="189" name="Groupe 188"/>
          <p:cNvGrpSpPr/>
          <p:nvPr/>
        </p:nvGrpSpPr>
        <p:grpSpPr>
          <a:xfrm>
            <a:off x="330740" y="5834387"/>
            <a:ext cx="2308833" cy="461665"/>
            <a:chOff x="330740" y="5960849"/>
            <a:chExt cx="2308833" cy="461665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330740" y="6177064"/>
              <a:ext cx="1231213" cy="9727"/>
            </a:xfrm>
            <a:prstGeom prst="line">
              <a:avLst/>
            </a:prstGeom>
            <a:ln w="635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9 1"/>
            <p:cNvSpPr txBox="1"/>
            <p:nvPr/>
          </p:nvSpPr>
          <p:spPr>
            <a:xfrm>
              <a:off x="1566843" y="5960849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 err="1"/>
                <a:t>Ti</a:t>
              </a:r>
              <a:r>
                <a:rPr kumimoji="1" lang="en-US" altLang="zh-CN" sz="2400" b="1" dirty="0"/>
                <a:t>—O</a:t>
              </a:r>
              <a:r>
                <a:rPr kumimoji="1" lang="en-US" altLang="zh-CN" sz="2400" b="1" baseline="-25000" dirty="0"/>
                <a:t>1</a:t>
              </a:r>
              <a:r>
                <a:rPr kumimoji="1" lang="en-US" altLang="zh-CN" sz="2400" b="1" dirty="0"/>
                <a:t> </a:t>
              </a:r>
              <a:endParaRPr kumimoji="1" lang="zh-CN" altLang="en-US" sz="2400" b="1" dirty="0"/>
            </a:p>
          </p:txBody>
        </p:sp>
      </p:grpSp>
      <p:grpSp>
        <p:nvGrpSpPr>
          <p:cNvPr id="190" name="Groupe 189"/>
          <p:cNvGrpSpPr/>
          <p:nvPr/>
        </p:nvGrpSpPr>
        <p:grpSpPr>
          <a:xfrm>
            <a:off x="3490313" y="5831328"/>
            <a:ext cx="2360349" cy="461665"/>
            <a:chOff x="3504997" y="5947382"/>
            <a:chExt cx="2360349" cy="461665"/>
          </a:xfrm>
        </p:grpSpPr>
        <p:cxnSp>
          <p:nvCxnSpPr>
            <p:cNvPr id="44" name="Connecteur droit 43"/>
            <p:cNvCxnSpPr/>
            <p:nvPr/>
          </p:nvCxnSpPr>
          <p:spPr>
            <a:xfrm>
              <a:off x="3504997" y="6163623"/>
              <a:ext cx="1231213" cy="9727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9 2"/>
            <p:cNvSpPr txBox="1"/>
            <p:nvPr/>
          </p:nvSpPr>
          <p:spPr>
            <a:xfrm>
              <a:off x="4861545" y="5947382"/>
              <a:ext cx="1003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 err="1"/>
                <a:t>Ti</a:t>
              </a:r>
              <a:r>
                <a:rPr kumimoji="1" lang="en-US" altLang="zh-CN" sz="2400" b="1" dirty="0"/>
                <a:t>—O</a:t>
              </a:r>
              <a:r>
                <a:rPr kumimoji="1" lang="en-US" altLang="zh-CN" sz="2400" b="1" baseline="-25000" dirty="0"/>
                <a:t>2</a:t>
              </a:r>
              <a:endParaRPr kumimoji="1" lang="zh-CN" altLang="en-US" sz="2400" b="1" dirty="0"/>
            </a:p>
          </p:txBody>
        </p:sp>
      </p:grpSp>
      <p:grpSp>
        <p:nvGrpSpPr>
          <p:cNvPr id="186" name="Groupe 185"/>
          <p:cNvGrpSpPr/>
          <p:nvPr/>
        </p:nvGrpSpPr>
        <p:grpSpPr>
          <a:xfrm>
            <a:off x="4363203" y="3291895"/>
            <a:ext cx="2244140" cy="1448088"/>
            <a:chOff x="4363203" y="3291895"/>
            <a:chExt cx="2244140" cy="1448088"/>
          </a:xfrm>
        </p:grpSpPr>
        <p:grpSp>
          <p:nvGrpSpPr>
            <p:cNvPr id="76" name="Groupe 75"/>
            <p:cNvGrpSpPr/>
            <p:nvPr/>
          </p:nvGrpSpPr>
          <p:grpSpPr>
            <a:xfrm>
              <a:off x="6341415" y="3299321"/>
              <a:ext cx="265928" cy="1388878"/>
              <a:chOff x="6341415" y="3299321"/>
              <a:chExt cx="265928" cy="1388878"/>
            </a:xfrm>
          </p:grpSpPr>
          <p:cxnSp>
            <p:nvCxnSpPr>
              <p:cNvPr id="60" name="Connecteur droit 59"/>
              <p:cNvCxnSpPr/>
              <p:nvPr/>
            </p:nvCxnSpPr>
            <p:spPr>
              <a:xfrm>
                <a:off x="6430596" y="3299321"/>
                <a:ext cx="176747" cy="28038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flipH="1">
                <a:off x="6490276" y="3557206"/>
                <a:ext cx="109604" cy="400334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flipH="1">
                <a:off x="6370613" y="3963951"/>
                <a:ext cx="109604" cy="33431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>
                <a:off x="6341415" y="4292573"/>
                <a:ext cx="164292" cy="395626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e 76"/>
            <p:cNvGrpSpPr/>
            <p:nvPr/>
          </p:nvGrpSpPr>
          <p:grpSpPr>
            <a:xfrm>
              <a:off x="4363203" y="3351105"/>
              <a:ext cx="265928" cy="1388878"/>
              <a:chOff x="6341415" y="3299321"/>
              <a:chExt cx="265928" cy="1388878"/>
            </a:xfrm>
          </p:grpSpPr>
          <p:cxnSp>
            <p:nvCxnSpPr>
              <p:cNvPr id="78" name="Connecteur droit 77"/>
              <p:cNvCxnSpPr/>
              <p:nvPr/>
            </p:nvCxnSpPr>
            <p:spPr>
              <a:xfrm>
                <a:off x="6430596" y="3299321"/>
                <a:ext cx="176747" cy="28038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flipH="1">
                <a:off x="6490276" y="3557206"/>
                <a:ext cx="109604" cy="400334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6370613" y="3963951"/>
                <a:ext cx="109604" cy="33431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>
                <a:off x="6341415" y="4292573"/>
                <a:ext cx="164292" cy="395626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e 86"/>
            <p:cNvGrpSpPr/>
            <p:nvPr/>
          </p:nvGrpSpPr>
          <p:grpSpPr>
            <a:xfrm>
              <a:off x="5338372" y="3291895"/>
              <a:ext cx="318781" cy="1383649"/>
              <a:chOff x="6352719" y="3294399"/>
              <a:chExt cx="318781" cy="1383649"/>
            </a:xfrm>
          </p:grpSpPr>
          <p:cxnSp>
            <p:nvCxnSpPr>
              <p:cNvPr id="88" name="Connecteur droit 87"/>
              <p:cNvCxnSpPr/>
              <p:nvPr/>
            </p:nvCxnSpPr>
            <p:spPr>
              <a:xfrm>
                <a:off x="6352719" y="3708200"/>
                <a:ext cx="176747" cy="28038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flipH="1">
                <a:off x="6370613" y="3294399"/>
                <a:ext cx="109604" cy="400334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flipH="1">
                <a:off x="6533276" y="4343730"/>
                <a:ext cx="109604" cy="33431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>
                <a:off x="6507208" y="3951235"/>
                <a:ext cx="164292" cy="395626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e 186"/>
          <p:cNvGrpSpPr/>
          <p:nvPr/>
        </p:nvGrpSpPr>
        <p:grpSpPr>
          <a:xfrm>
            <a:off x="4433709" y="3159192"/>
            <a:ext cx="2053884" cy="1671156"/>
            <a:chOff x="4433709" y="3159192"/>
            <a:chExt cx="2053884" cy="1671156"/>
          </a:xfrm>
        </p:grpSpPr>
        <p:grpSp>
          <p:nvGrpSpPr>
            <p:cNvPr id="96" name="Groupe 95"/>
            <p:cNvGrpSpPr/>
            <p:nvPr/>
          </p:nvGrpSpPr>
          <p:grpSpPr>
            <a:xfrm>
              <a:off x="4433709" y="3159192"/>
              <a:ext cx="2017100" cy="284298"/>
              <a:chOff x="4433709" y="3159192"/>
              <a:chExt cx="2017100" cy="284298"/>
            </a:xfrm>
          </p:grpSpPr>
          <p:cxnSp>
            <p:nvCxnSpPr>
              <p:cNvPr id="53" name="Connecteur droit 52"/>
              <p:cNvCxnSpPr/>
              <p:nvPr/>
            </p:nvCxnSpPr>
            <p:spPr>
              <a:xfrm flipV="1">
                <a:off x="4433709" y="3171802"/>
                <a:ext cx="473559" cy="158743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V="1">
                <a:off x="5977250" y="3284747"/>
                <a:ext cx="473559" cy="158743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>
                <a:off x="4953186" y="3159192"/>
                <a:ext cx="1024064" cy="284298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e 96"/>
            <p:cNvGrpSpPr/>
            <p:nvPr/>
          </p:nvGrpSpPr>
          <p:grpSpPr>
            <a:xfrm>
              <a:off x="4452384" y="4546050"/>
              <a:ext cx="2017100" cy="284298"/>
              <a:chOff x="4433709" y="3159192"/>
              <a:chExt cx="2017100" cy="284298"/>
            </a:xfrm>
          </p:grpSpPr>
          <p:cxnSp>
            <p:nvCxnSpPr>
              <p:cNvPr id="98" name="Connecteur droit 97"/>
              <p:cNvCxnSpPr/>
              <p:nvPr/>
            </p:nvCxnSpPr>
            <p:spPr>
              <a:xfrm flipV="1">
                <a:off x="4433709" y="3171802"/>
                <a:ext cx="473559" cy="158743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 flipV="1">
                <a:off x="5977250" y="3284747"/>
                <a:ext cx="473559" cy="158743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>
                <a:off x="4953186" y="3159192"/>
                <a:ext cx="1024064" cy="284298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e 100"/>
            <p:cNvGrpSpPr/>
            <p:nvPr/>
          </p:nvGrpSpPr>
          <p:grpSpPr>
            <a:xfrm>
              <a:off x="4470493" y="3844921"/>
              <a:ext cx="2017100" cy="334107"/>
              <a:chOff x="4433709" y="3170927"/>
              <a:chExt cx="2017100" cy="334107"/>
            </a:xfrm>
          </p:grpSpPr>
          <p:cxnSp>
            <p:nvCxnSpPr>
              <p:cNvPr id="102" name="Connecteur droit 101"/>
              <p:cNvCxnSpPr/>
              <p:nvPr/>
            </p:nvCxnSpPr>
            <p:spPr>
              <a:xfrm>
                <a:off x="4433709" y="3330546"/>
                <a:ext cx="491086" cy="174488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>
                <a:off x="5973237" y="3182775"/>
                <a:ext cx="477572" cy="101973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 flipV="1">
                <a:off x="4960123" y="3170927"/>
                <a:ext cx="974746" cy="332067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8" name="Groupe 187"/>
          <p:cNvGrpSpPr/>
          <p:nvPr/>
        </p:nvGrpSpPr>
        <p:grpSpPr>
          <a:xfrm>
            <a:off x="135581" y="3089290"/>
            <a:ext cx="1419413" cy="1814628"/>
            <a:chOff x="135581" y="3089290"/>
            <a:chExt cx="1419413" cy="1814628"/>
          </a:xfrm>
        </p:grpSpPr>
        <p:grpSp>
          <p:nvGrpSpPr>
            <p:cNvPr id="115" name="Groupe 114"/>
            <p:cNvGrpSpPr/>
            <p:nvPr/>
          </p:nvGrpSpPr>
          <p:grpSpPr>
            <a:xfrm>
              <a:off x="1461062" y="3089290"/>
              <a:ext cx="93932" cy="1798756"/>
              <a:chOff x="1461062" y="3089290"/>
              <a:chExt cx="93932" cy="1798756"/>
            </a:xfrm>
          </p:grpSpPr>
          <p:cxnSp>
            <p:nvCxnSpPr>
              <p:cNvPr id="49" name="Connecteur droit 48"/>
              <p:cNvCxnSpPr/>
              <p:nvPr/>
            </p:nvCxnSpPr>
            <p:spPr>
              <a:xfrm flipH="1" flipV="1">
                <a:off x="1483979" y="3089290"/>
                <a:ext cx="71015" cy="467916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flipH="1" flipV="1">
                <a:off x="1461062" y="4368346"/>
                <a:ext cx="82865" cy="51970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flipV="1">
                <a:off x="1468211" y="3557206"/>
                <a:ext cx="75716" cy="81114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e 115"/>
            <p:cNvGrpSpPr/>
            <p:nvPr/>
          </p:nvGrpSpPr>
          <p:grpSpPr>
            <a:xfrm>
              <a:off x="806373" y="3105162"/>
              <a:ext cx="93932" cy="1798756"/>
              <a:chOff x="1461062" y="3089290"/>
              <a:chExt cx="93932" cy="1798756"/>
            </a:xfrm>
          </p:grpSpPr>
          <p:cxnSp>
            <p:nvCxnSpPr>
              <p:cNvPr id="117" name="Connecteur droit 116"/>
              <p:cNvCxnSpPr/>
              <p:nvPr/>
            </p:nvCxnSpPr>
            <p:spPr>
              <a:xfrm flipH="1" flipV="1">
                <a:off x="1483979" y="3089290"/>
                <a:ext cx="71015" cy="467916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 flipH="1" flipV="1">
                <a:off x="1461062" y="4368346"/>
                <a:ext cx="82865" cy="51970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 flipV="1">
                <a:off x="1468211" y="3557206"/>
                <a:ext cx="75716" cy="81114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e 119"/>
            <p:cNvGrpSpPr/>
            <p:nvPr/>
          </p:nvGrpSpPr>
          <p:grpSpPr>
            <a:xfrm>
              <a:off x="135581" y="3105162"/>
              <a:ext cx="93932" cy="1798756"/>
              <a:chOff x="1461062" y="3089290"/>
              <a:chExt cx="93932" cy="1798756"/>
            </a:xfrm>
          </p:grpSpPr>
          <p:cxnSp>
            <p:nvCxnSpPr>
              <p:cNvPr id="121" name="Connecteur droit 120"/>
              <p:cNvCxnSpPr/>
              <p:nvPr/>
            </p:nvCxnSpPr>
            <p:spPr>
              <a:xfrm flipH="1" flipV="1">
                <a:off x="1483979" y="3089290"/>
                <a:ext cx="71015" cy="467916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 flipH="1" flipV="1">
                <a:off x="1461062" y="4368346"/>
                <a:ext cx="82865" cy="51970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 flipV="1">
                <a:off x="1468211" y="3557206"/>
                <a:ext cx="75716" cy="811140"/>
              </a:xfrm>
              <a:prstGeom prst="line">
                <a:avLst/>
              </a:prstGeom>
              <a:ln w="635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5" name="Groupe 184"/>
          <p:cNvGrpSpPr/>
          <p:nvPr/>
        </p:nvGrpSpPr>
        <p:grpSpPr>
          <a:xfrm>
            <a:off x="104535" y="2977171"/>
            <a:ext cx="1527070" cy="2040499"/>
            <a:chOff x="104535" y="2977171"/>
            <a:chExt cx="1527070" cy="20404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137682" y="3886132"/>
              <a:ext cx="1371560" cy="215850"/>
              <a:chOff x="108561" y="3856769"/>
              <a:chExt cx="1371560" cy="215850"/>
            </a:xfrm>
          </p:grpSpPr>
          <p:cxnSp>
            <p:nvCxnSpPr>
              <p:cNvPr id="125" name="Connecteur droit 124"/>
              <p:cNvCxnSpPr/>
              <p:nvPr/>
            </p:nvCxnSpPr>
            <p:spPr>
              <a:xfrm flipV="1">
                <a:off x="1210465" y="3956721"/>
                <a:ext cx="269656" cy="87922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e 136"/>
              <p:cNvGrpSpPr/>
              <p:nvPr/>
            </p:nvGrpSpPr>
            <p:grpSpPr>
              <a:xfrm>
                <a:off x="108561" y="3856769"/>
                <a:ext cx="1328642" cy="215850"/>
                <a:chOff x="177013" y="3905662"/>
                <a:chExt cx="1328642" cy="215850"/>
              </a:xfrm>
            </p:grpSpPr>
            <p:cxnSp>
              <p:nvCxnSpPr>
                <p:cNvPr id="55" name="Connecteur droit 54"/>
                <p:cNvCxnSpPr/>
                <p:nvPr/>
              </p:nvCxnSpPr>
              <p:spPr>
                <a:xfrm flipV="1">
                  <a:off x="177013" y="3928489"/>
                  <a:ext cx="272244" cy="137096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/>
                <p:cNvCxnSpPr/>
                <p:nvPr/>
              </p:nvCxnSpPr>
              <p:spPr>
                <a:xfrm flipV="1">
                  <a:off x="611806" y="3916819"/>
                  <a:ext cx="508609" cy="204693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/>
                <p:cNvCxnSpPr/>
                <p:nvPr/>
              </p:nvCxnSpPr>
              <p:spPr>
                <a:xfrm>
                  <a:off x="183665" y="4081961"/>
                  <a:ext cx="399750" cy="39551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/>
                <p:cNvCxnSpPr/>
                <p:nvPr/>
              </p:nvCxnSpPr>
              <p:spPr>
                <a:xfrm>
                  <a:off x="1105905" y="3905662"/>
                  <a:ext cx="399750" cy="39551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/>
                <p:cNvCxnSpPr/>
                <p:nvPr/>
              </p:nvCxnSpPr>
              <p:spPr>
                <a:xfrm>
                  <a:off x="471533" y="3923043"/>
                  <a:ext cx="779139" cy="168741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" name="Groupe 138"/>
            <p:cNvGrpSpPr/>
            <p:nvPr/>
          </p:nvGrpSpPr>
          <p:grpSpPr>
            <a:xfrm>
              <a:off x="104535" y="2977171"/>
              <a:ext cx="1397959" cy="283192"/>
              <a:chOff x="108561" y="3817591"/>
              <a:chExt cx="1397959" cy="283192"/>
            </a:xfrm>
          </p:grpSpPr>
          <p:cxnSp>
            <p:nvCxnSpPr>
              <p:cNvPr id="140" name="Connecteur droit 139"/>
              <p:cNvCxnSpPr/>
              <p:nvPr/>
            </p:nvCxnSpPr>
            <p:spPr>
              <a:xfrm flipV="1">
                <a:off x="1095765" y="3956721"/>
                <a:ext cx="384356" cy="11589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e 140"/>
              <p:cNvGrpSpPr/>
              <p:nvPr/>
            </p:nvGrpSpPr>
            <p:grpSpPr>
              <a:xfrm>
                <a:off x="108561" y="3817591"/>
                <a:ext cx="1397959" cy="283192"/>
                <a:chOff x="177013" y="3866484"/>
                <a:chExt cx="1397959" cy="283192"/>
              </a:xfrm>
            </p:grpSpPr>
            <p:cxnSp>
              <p:nvCxnSpPr>
                <p:cNvPr id="142" name="Connecteur droit 141"/>
                <p:cNvCxnSpPr/>
                <p:nvPr/>
              </p:nvCxnSpPr>
              <p:spPr>
                <a:xfrm flipV="1">
                  <a:off x="177013" y="3895830"/>
                  <a:ext cx="425077" cy="16975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>
                <a:xfrm flipV="1">
                  <a:off x="508959" y="3866484"/>
                  <a:ext cx="792765" cy="283192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/>
                <p:cNvCxnSpPr/>
                <p:nvPr/>
              </p:nvCxnSpPr>
              <p:spPr>
                <a:xfrm>
                  <a:off x="183665" y="4081961"/>
                  <a:ext cx="309526" cy="47316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/>
                <p:cNvCxnSpPr/>
                <p:nvPr/>
              </p:nvCxnSpPr>
              <p:spPr>
                <a:xfrm>
                  <a:off x="1283819" y="3895830"/>
                  <a:ext cx="291153" cy="7600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/>
                <p:cNvCxnSpPr/>
                <p:nvPr/>
              </p:nvCxnSpPr>
              <p:spPr>
                <a:xfrm>
                  <a:off x="634866" y="3923043"/>
                  <a:ext cx="504186" cy="178693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e 155"/>
            <p:cNvGrpSpPr/>
            <p:nvPr/>
          </p:nvGrpSpPr>
          <p:grpSpPr>
            <a:xfrm>
              <a:off x="233646" y="4734478"/>
              <a:ext cx="1397959" cy="283192"/>
              <a:chOff x="108561" y="3817591"/>
              <a:chExt cx="1397959" cy="283192"/>
            </a:xfrm>
          </p:grpSpPr>
          <p:cxnSp>
            <p:nvCxnSpPr>
              <p:cNvPr id="157" name="Connecteur droit 156"/>
              <p:cNvCxnSpPr/>
              <p:nvPr/>
            </p:nvCxnSpPr>
            <p:spPr>
              <a:xfrm flipV="1">
                <a:off x="1095765" y="3956721"/>
                <a:ext cx="384356" cy="115898"/>
              </a:xfrm>
              <a:prstGeom prst="line">
                <a:avLst/>
              </a:prstGeom>
              <a:ln w="635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Groupe 157"/>
              <p:cNvGrpSpPr/>
              <p:nvPr/>
            </p:nvGrpSpPr>
            <p:grpSpPr>
              <a:xfrm>
                <a:off x="108561" y="3817591"/>
                <a:ext cx="1397959" cy="283192"/>
                <a:chOff x="177013" y="3866484"/>
                <a:chExt cx="1397959" cy="283192"/>
              </a:xfrm>
            </p:grpSpPr>
            <p:cxnSp>
              <p:nvCxnSpPr>
                <p:cNvPr id="159" name="Connecteur droit 158"/>
                <p:cNvCxnSpPr/>
                <p:nvPr/>
              </p:nvCxnSpPr>
              <p:spPr>
                <a:xfrm flipV="1">
                  <a:off x="177013" y="3895830"/>
                  <a:ext cx="425077" cy="16975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159"/>
                <p:cNvCxnSpPr/>
                <p:nvPr/>
              </p:nvCxnSpPr>
              <p:spPr>
                <a:xfrm flipV="1">
                  <a:off x="508959" y="3866484"/>
                  <a:ext cx="792765" cy="283192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/>
                <p:cNvCxnSpPr/>
                <p:nvPr/>
              </p:nvCxnSpPr>
              <p:spPr>
                <a:xfrm>
                  <a:off x="183665" y="4081961"/>
                  <a:ext cx="309526" cy="47316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/>
                <p:cNvCxnSpPr/>
                <p:nvPr/>
              </p:nvCxnSpPr>
              <p:spPr>
                <a:xfrm>
                  <a:off x="1283819" y="3895830"/>
                  <a:ext cx="291153" cy="7600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/>
                <p:cNvCxnSpPr/>
                <p:nvPr/>
              </p:nvCxnSpPr>
              <p:spPr>
                <a:xfrm>
                  <a:off x="634866" y="3923043"/>
                  <a:ext cx="504186" cy="178693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4" name="Groupe 183"/>
          <p:cNvGrpSpPr/>
          <p:nvPr/>
        </p:nvGrpSpPr>
        <p:grpSpPr>
          <a:xfrm>
            <a:off x="2213325" y="3216306"/>
            <a:ext cx="1533671" cy="1498426"/>
            <a:chOff x="2213325" y="3216306"/>
            <a:chExt cx="1533671" cy="1498426"/>
          </a:xfrm>
        </p:grpSpPr>
        <p:cxnSp>
          <p:nvCxnSpPr>
            <p:cNvPr id="164" name="Connecteur droit 163"/>
            <p:cNvCxnSpPr/>
            <p:nvPr/>
          </p:nvCxnSpPr>
          <p:spPr>
            <a:xfrm flipV="1">
              <a:off x="2227458" y="3705696"/>
              <a:ext cx="450395" cy="266535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 flipV="1">
              <a:off x="2670351" y="3216306"/>
              <a:ext cx="295058" cy="490040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 flipV="1">
              <a:off x="2992526" y="4265317"/>
              <a:ext cx="252658" cy="422576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 flipV="1">
              <a:off x="3230987" y="3931968"/>
              <a:ext cx="499490" cy="333350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>
              <a:off x="2950126" y="3256204"/>
              <a:ext cx="530606" cy="273321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3471119" y="3525188"/>
              <a:ext cx="275877" cy="423543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2213325" y="3959921"/>
              <a:ext cx="275877" cy="423543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2509430" y="4441411"/>
              <a:ext cx="530606" cy="273321"/>
            </a:xfrm>
            <a:prstGeom prst="line">
              <a:avLst/>
            </a:prstGeom>
            <a:ln w="63500"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文本框 9 3"/>
          <p:cNvSpPr txBox="1"/>
          <p:nvPr/>
        </p:nvSpPr>
        <p:spPr>
          <a:xfrm>
            <a:off x="565592" y="6155690"/>
            <a:ext cx="219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Ti</a:t>
            </a:r>
            <a:r>
              <a:rPr kumimoji="1" lang="en-US" altLang="zh-CN" dirty="0"/>
              <a:t> and O construction</a:t>
            </a:r>
            <a:endParaRPr kumimoji="1" lang="zh-CN" altLang="en-US" sz="2400" dirty="0"/>
          </a:p>
        </p:txBody>
      </p:sp>
      <p:sp>
        <p:nvSpPr>
          <p:cNvPr id="126" name="文本框 9 4"/>
          <p:cNvSpPr txBox="1"/>
          <p:nvPr/>
        </p:nvSpPr>
        <p:spPr>
          <a:xfrm>
            <a:off x="3873338" y="6156772"/>
            <a:ext cx="18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Isolated </a:t>
            </a:r>
            <a:r>
              <a:rPr kumimoji="1" lang="en-US" altLang="zh-CN" dirty="0" err="1"/>
              <a:t>Ti</a:t>
            </a:r>
            <a:r>
              <a:rPr kumimoji="1" lang="en-US" altLang="zh-CN" dirty="0"/>
              <a:t> Model</a:t>
            </a:r>
            <a:endParaRPr kumimoji="1" lang="zh-CN" altLang="en-US" sz="2400" dirty="0"/>
          </a:p>
        </p:txBody>
      </p:sp>
      <p:sp>
        <p:nvSpPr>
          <p:cNvPr id="127" name="文本框 9 5"/>
          <p:cNvSpPr txBox="1"/>
          <p:nvPr/>
        </p:nvSpPr>
        <p:spPr>
          <a:xfrm>
            <a:off x="691499" y="6151159"/>
            <a:ext cx="184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MCS construction</a:t>
            </a:r>
            <a:endParaRPr kumimoji="1" lang="zh-CN" altLang="en-US" sz="2400" dirty="0"/>
          </a:p>
        </p:txBody>
      </p:sp>
      <p:sp>
        <p:nvSpPr>
          <p:cNvPr id="128" name="Espace réservé du contenu 2"/>
          <p:cNvSpPr txBox="1">
            <a:spLocks/>
          </p:cNvSpPr>
          <p:nvPr/>
        </p:nvSpPr>
        <p:spPr>
          <a:xfrm>
            <a:off x="167285" y="2312885"/>
            <a:ext cx="8557257" cy="477775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Calculation of 2D-MEMD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124" grpId="0"/>
      <p:bldP spid="124" grpId="1"/>
      <p:bldP spid="126" grpId="0"/>
      <p:bldP spid="126" grpId="1"/>
      <p:bldP spid="127" grpId="0"/>
      <p:bldP spid="127" grpId="1"/>
      <p:bldP spid="1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Electron densities in position and momentum spaces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Momentum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‘‘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Super-position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’’ construction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Periodic 1-RDM by a cluster construction</a:t>
            </a:r>
          </a:p>
          <a:p>
            <a:pPr lvl="1"/>
            <a:r>
              <a:rPr lang="en-US" altLang="zh-CN" dirty="0"/>
              <a:t>Cluster construction </a:t>
            </a:r>
          </a:p>
          <a:p>
            <a:pPr lvl="1"/>
            <a:r>
              <a:rPr lang="fr-FR" altLang="zh-CN" dirty="0"/>
              <a:t>Phase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functions</a:t>
            </a:r>
          </a:p>
          <a:p>
            <a:pPr lvl="1"/>
            <a:r>
              <a:rPr lang="en-US" altLang="zh-CN" dirty="0"/>
              <a:t>Orbital resolved 1-RDM</a:t>
            </a:r>
          </a:p>
          <a:p>
            <a:r>
              <a:rPr lang="en-US" dirty="0"/>
              <a:t>Experimental</a:t>
            </a:r>
            <a:r>
              <a:rPr lang="fr-FR" dirty="0"/>
              <a:t> 1-RDM </a:t>
            </a:r>
            <a:r>
              <a:rPr lang="en-US" dirty="0"/>
              <a:t>refinement</a:t>
            </a:r>
            <a:r>
              <a:rPr lang="fr-FR" dirty="0"/>
              <a:t> </a:t>
            </a:r>
          </a:p>
          <a:p>
            <a:pPr lvl="1"/>
            <a:r>
              <a:rPr lang="en-US" dirty="0"/>
              <a:t>Refinement</a:t>
            </a:r>
            <a:r>
              <a:rPr lang="fr-FR" dirty="0"/>
              <a:t> model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92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Electron </a:t>
            </a:r>
            <a:r>
              <a:rPr lang="en-US" dirty="0"/>
              <a:t>density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2172478"/>
          </a:xfrm>
        </p:spPr>
        <p:txBody>
          <a:bodyPr/>
          <a:lstStyle/>
          <a:p>
            <a:r>
              <a:rPr lang="en-US" altLang="zh-CN" noProof="1"/>
              <a:t>Electron</a:t>
            </a:r>
            <a:r>
              <a:rPr lang="fr-FR" altLang="zh-CN" noProof="1"/>
              <a:t> density is a key for understanding the material properties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167999" y="3687798"/>
            <a:ext cx="8557257" cy="2593362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i="1" dirty="0"/>
              <a:t>Ab-</a:t>
            </a:r>
            <a:r>
              <a:rPr lang="en-US" altLang="zh-CN" i="1" dirty="0"/>
              <a:t>initio</a:t>
            </a:r>
            <a:r>
              <a:rPr lang="fr-FR" altLang="zh-CN" dirty="0"/>
              <a:t> computations</a:t>
            </a:r>
          </a:p>
          <a:p>
            <a:pPr lvl="1"/>
            <a:r>
              <a:rPr lang="en-US" altLang="zh-CN" dirty="0" err="1"/>
              <a:t>Hartree-Fock</a:t>
            </a:r>
            <a:r>
              <a:rPr lang="fr-FR" altLang="zh-CN" dirty="0"/>
              <a:t> (HF) : </a:t>
            </a:r>
            <a:r>
              <a:rPr lang="en-US" altLang="zh-CN" noProof="1"/>
              <a:t>wave-functions</a:t>
            </a:r>
          </a:p>
          <a:p>
            <a:pPr lvl="1"/>
            <a:r>
              <a:rPr lang="en-US" altLang="zh-CN" dirty="0"/>
              <a:t>Density</a:t>
            </a:r>
            <a:r>
              <a:rPr lang="fr-FR" altLang="zh-CN" dirty="0"/>
              <a:t> </a:t>
            </a:r>
            <a:r>
              <a:rPr lang="en-US" altLang="zh-CN" dirty="0"/>
              <a:t>functional</a:t>
            </a:r>
            <a:r>
              <a:rPr lang="fr-FR" altLang="zh-CN" dirty="0"/>
              <a:t> </a:t>
            </a:r>
            <a:r>
              <a:rPr lang="en-US" altLang="zh-CN" dirty="0"/>
              <a:t>theory</a:t>
            </a:r>
            <a:r>
              <a:rPr lang="fr-FR" altLang="zh-CN" dirty="0"/>
              <a:t> (DFT) : </a:t>
            </a:r>
            <a:r>
              <a:rPr lang="en-US" altLang="zh-CN" dirty="0"/>
              <a:t>Kohn-Sham</a:t>
            </a:r>
            <a:r>
              <a:rPr lang="fr-FR" altLang="zh-CN" dirty="0"/>
              <a:t> </a:t>
            </a:r>
            <a:r>
              <a:rPr lang="en-US" altLang="zh-CN" dirty="0"/>
              <a:t>orbitals</a:t>
            </a:r>
            <a:r>
              <a:rPr lang="en-US" altLang="zh-CN" baseline="30000" dirty="0"/>
              <a:t>[1]</a:t>
            </a:r>
            <a:endParaRPr lang="fr-FR" altLang="zh-CN" baseline="30000" dirty="0"/>
          </a:p>
          <a:p>
            <a:pPr lvl="1"/>
            <a:endParaRPr lang="fr-FR" altLang="zh-CN" dirty="0"/>
          </a:p>
          <a:p>
            <a:pPr lvl="1"/>
            <a:r>
              <a:rPr lang="en-US" altLang="zh-CN" dirty="0"/>
              <a:t>Molecular</a:t>
            </a:r>
            <a:r>
              <a:rPr lang="fr-FR" altLang="zh-CN" dirty="0"/>
              <a:t> or </a:t>
            </a:r>
            <a:r>
              <a:rPr lang="en-US" altLang="zh-CN" dirty="0"/>
              <a:t>periodic</a:t>
            </a:r>
            <a:r>
              <a:rPr lang="fr-FR" altLang="zh-CN" dirty="0"/>
              <a:t> computations</a:t>
            </a:r>
            <a:endParaRPr lang="en-US" altLang="zh-CN" dirty="0"/>
          </a:p>
        </p:txBody>
      </p:sp>
      <p:sp>
        <p:nvSpPr>
          <p:cNvPr id="9" name="ZoneTexte 8"/>
          <p:cNvSpPr txBox="1"/>
          <p:nvPr/>
        </p:nvSpPr>
        <p:spPr>
          <a:xfrm>
            <a:off x="553180" y="2559787"/>
            <a:ext cx="721076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2950754" y="2209851"/>
                <a:ext cx="67511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754" y="2209851"/>
                <a:ext cx="67511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2613" t="-23333" r="-810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6436271" y="2169965"/>
                <a:ext cx="2780529" cy="412677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271" y="2169965"/>
                <a:ext cx="2780529" cy="412677"/>
              </a:xfrm>
              <a:prstGeom prst="rect">
                <a:avLst/>
              </a:prstGeom>
              <a:blipFill rotWithShape="0">
                <a:blip r:embed="rId4"/>
                <a:stretch>
                  <a:fillRect l="-3070" t="-14706" r="-3070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2950754" y="2949506"/>
                <a:ext cx="649782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754" y="2949506"/>
                <a:ext cx="64978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9346" t="-23333" r="-1495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6436271" y="2929119"/>
                <a:ext cx="3626835" cy="69890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0"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271" y="2929119"/>
                <a:ext cx="3626835" cy="698909"/>
              </a:xfrm>
              <a:prstGeom prst="rect">
                <a:avLst/>
              </a:prstGeom>
              <a:blipFill rotWithShape="0">
                <a:blip r:embed="rId6"/>
                <a:stretch>
                  <a:fillRect l="-1681" t="-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1659437" y="2242339"/>
            <a:ext cx="896937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position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495487" y="2949506"/>
            <a:ext cx="1224835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momentum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240532" y="2592053"/>
            <a:ext cx="495352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spin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4516" y="6488668"/>
            <a:ext cx="2623963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Stowasser</a:t>
            </a:r>
            <a:r>
              <a:rPr lang="en-US" sz="1200" dirty="0"/>
              <a:t>. R., &amp; Hoffmann. R. (1999). 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92723" y="2242339"/>
            <a:ext cx="896937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position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928773" y="2949506"/>
            <a:ext cx="1224835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momentum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61053" y="2129819"/>
            <a:ext cx="3139483" cy="1273432"/>
            <a:chOff x="461053" y="2129819"/>
            <a:chExt cx="3139483" cy="1273432"/>
          </a:xfrm>
        </p:grpSpPr>
        <p:sp>
          <p:nvSpPr>
            <p:cNvPr id="20" name="Rectangle 19"/>
            <p:cNvSpPr/>
            <p:nvPr/>
          </p:nvSpPr>
          <p:spPr>
            <a:xfrm>
              <a:off x="461053" y="2131789"/>
              <a:ext cx="1001619" cy="127146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67145" y="2129819"/>
              <a:ext cx="2133391" cy="61217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7144" y="2776235"/>
              <a:ext cx="2133391" cy="627016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883198" y="2141488"/>
            <a:ext cx="5199392" cy="1271463"/>
            <a:chOff x="461053" y="2131788"/>
            <a:chExt cx="5199392" cy="1271463"/>
          </a:xfrm>
        </p:grpSpPr>
        <p:sp>
          <p:nvSpPr>
            <p:cNvPr id="23" name="Rectangle 22"/>
            <p:cNvSpPr/>
            <p:nvPr/>
          </p:nvSpPr>
          <p:spPr>
            <a:xfrm>
              <a:off x="461053" y="2131789"/>
              <a:ext cx="1001619" cy="127146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67144" y="2131788"/>
              <a:ext cx="4193300" cy="61217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67144" y="2776235"/>
              <a:ext cx="4193301" cy="627016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58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5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Motivations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Capacity of gathering position and momentum spaces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586098" y="2045724"/>
            <a:ext cx="2985937" cy="1077218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Diagonal</a:t>
            </a:r>
            <a:r>
              <a:rPr lang="fr-FR" sz="1600" dirty="0">
                <a:latin typeface="Helvetica"/>
                <a:cs typeface="Helvetica"/>
              </a:rPr>
              <a:t>		--	position</a:t>
            </a:r>
          </a:p>
          <a:p>
            <a:endParaRPr lang="fr-FR" sz="1600" dirty="0">
              <a:latin typeface="Helvetica"/>
              <a:cs typeface="Helvetica"/>
            </a:endParaRPr>
          </a:p>
          <a:p>
            <a:endParaRPr lang="fr-FR" sz="1600" dirty="0">
              <a:latin typeface="Helvetica"/>
              <a:cs typeface="Helvetica"/>
            </a:endParaRPr>
          </a:p>
          <a:p>
            <a:r>
              <a:rPr lang="en-US" sz="1600" dirty="0">
                <a:latin typeface="Helvetica"/>
                <a:cs typeface="Helvetica"/>
              </a:rPr>
              <a:t>Off-diagonal</a:t>
            </a:r>
            <a:r>
              <a:rPr lang="fr-FR" sz="1600" dirty="0">
                <a:latin typeface="Helvetica"/>
                <a:cs typeface="Helvetica"/>
              </a:rPr>
              <a:t> 	--	</a:t>
            </a:r>
            <a:r>
              <a:rPr lang="en-US" sz="1600" dirty="0">
                <a:latin typeface="Helvetica"/>
                <a:cs typeface="Helvetica"/>
              </a:rPr>
              <a:t>momentum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67998" y="3439230"/>
            <a:ext cx="8557257" cy="2163903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Computational challenges</a:t>
            </a:r>
          </a:p>
          <a:p>
            <a:pPr lvl="1"/>
            <a:r>
              <a:rPr lang="fr-FR" altLang="zh-CN" noProof="1"/>
              <a:t>1-RDM</a:t>
            </a:r>
          </a:p>
          <a:p>
            <a:pPr lvl="1"/>
            <a:r>
              <a:rPr lang="fr-FR" altLang="zh-CN" noProof="1"/>
              <a:t>Phase space functions</a:t>
            </a:r>
          </a:p>
          <a:p>
            <a:pPr lvl="1"/>
            <a:r>
              <a:rPr lang="fr-FR" altLang="zh-CN" noProof="1"/>
              <a:t>Cross-term analysis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77" y="2029100"/>
            <a:ext cx="3968496" cy="12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9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Cluster construction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9" y="1599035"/>
            <a:ext cx="2670058" cy="2967343"/>
          </a:xfrm>
          <a:prstGeom prst="rect">
            <a:avLst/>
          </a:prstGeom>
        </p:spPr>
      </p:pic>
      <p:sp>
        <p:nvSpPr>
          <p:cNvPr id="12" name="Flèche droite 11"/>
          <p:cNvSpPr/>
          <p:nvPr/>
        </p:nvSpPr>
        <p:spPr>
          <a:xfrm>
            <a:off x="2979652" y="2889114"/>
            <a:ext cx="461482" cy="7101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255550" y="5871267"/>
            <a:ext cx="8557257" cy="314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1400" dirty="0"/>
              <a:t>A cluster of 27 cells (a Rubik’s magic cube) is extracted from the periodic computation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255337" y="5201955"/>
            <a:ext cx="8557257" cy="326840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400" dirty="0"/>
              <a:t>The primitive cell is where we want to calculate the properties</a:t>
            </a:r>
            <a:endParaRPr kumimoji="1" lang="zh-CN" altLang="en-US" sz="14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255549" y="5551420"/>
            <a:ext cx="8557257" cy="296489"/>
          </a:xfrm>
          <a:prstGeom prst="rect">
            <a:avLst/>
          </a:prstGeom>
        </p:spPr>
        <p:txBody>
          <a:bodyPr vert="horz" lIns="10800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Contributions from </a:t>
            </a:r>
            <a:r>
              <a:rPr kumimoji="1" lang="en-US" sz="1400" dirty="0"/>
              <a:t>a</a:t>
            </a:r>
            <a:r>
              <a:rPr kumimoji="1" lang="en-US" altLang="zh-CN" sz="1400" dirty="0"/>
              <a:t>ll the 26 first neighboring cells around are accounted for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255337" y="4589003"/>
            <a:ext cx="2670270" cy="530527"/>
          </a:xfrm>
          <a:prstGeom prst="rect">
            <a:avLst/>
          </a:prstGeom>
        </p:spPr>
        <p:txBody>
          <a:bodyPr vert="horz" lIns="10800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kumimoji="1" lang="en-US" altLang="zh-CN" sz="1400" dirty="0"/>
              <a:t>Periodic </a:t>
            </a:r>
            <a:r>
              <a:rPr kumimoji="1" lang="en-US" altLang="zh-CN" sz="1400" i="1" dirty="0"/>
              <a:t>ab-initio</a:t>
            </a:r>
            <a:r>
              <a:rPr kumimoji="1" lang="en-US" altLang="zh-CN" sz="1400" dirty="0"/>
              <a:t> </a:t>
            </a:r>
            <a:r>
              <a:rPr kumimoji="1" lang="en-US" altLang="zh-CN" sz="1400"/>
              <a:t>computation </a:t>
            </a:r>
          </a:p>
          <a:p>
            <a:pPr marL="0" indent="0" algn="ctr">
              <a:buFont typeface="Wingdings" charset="2"/>
              <a:buNone/>
            </a:pPr>
            <a:r>
              <a:rPr kumimoji="1" lang="fr-FR" altLang="zh-CN" sz="1400" dirty="0"/>
              <a:t>(CRYSTAL 14)</a:t>
            </a:r>
            <a:endParaRPr kumimoji="1" lang="en-US" altLang="zh-CN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249" y="1769161"/>
            <a:ext cx="2955226" cy="29500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247" y="2812037"/>
            <a:ext cx="987944" cy="977545"/>
          </a:xfrm>
          <a:prstGeom prst="rect">
            <a:avLst/>
          </a:prstGeom>
        </p:spPr>
      </p:pic>
      <p:sp>
        <p:nvSpPr>
          <p:cNvPr id="25" name="Flèche droite 24"/>
          <p:cNvSpPr/>
          <p:nvPr/>
        </p:nvSpPr>
        <p:spPr>
          <a:xfrm>
            <a:off x="5153466" y="2889114"/>
            <a:ext cx="461482" cy="7101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outon d'action : Aide 12">
            <a:hlinkClick r:id="rId6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/>
      <p:bldP spid="16" grpId="0"/>
      <p:bldP spid="17" grpId="0"/>
      <p:bldP spid="18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Validation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In position space</a:t>
            </a: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611" y="1857983"/>
            <a:ext cx="4025016" cy="3943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114" y="1857982"/>
            <a:ext cx="3965751" cy="3943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731" y="1827728"/>
            <a:ext cx="4029134" cy="4006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文本框 13"/>
          <p:cNvSpPr txBox="1"/>
          <p:nvPr/>
        </p:nvSpPr>
        <p:spPr>
          <a:xfrm>
            <a:off x="1806030" y="5801368"/>
            <a:ext cx="125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CRYSTAL 14</a:t>
            </a:r>
          </a:p>
        </p:txBody>
      </p:sp>
      <p:sp>
        <p:nvSpPr>
          <p:cNvPr id="23" name="文本框 13"/>
          <p:cNvSpPr txBox="1"/>
          <p:nvPr/>
        </p:nvSpPr>
        <p:spPr>
          <a:xfrm>
            <a:off x="5535912" y="5805026"/>
            <a:ext cx="279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27-cell cluster construction</a:t>
            </a:r>
          </a:p>
        </p:txBody>
      </p:sp>
      <p:sp>
        <p:nvSpPr>
          <p:cNvPr id="24" name="文本框 16"/>
          <p:cNvSpPr txBox="1"/>
          <p:nvPr/>
        </p:nvSpPr>
        <p:spPr>
          <a:xfrm>
            <a:off x="6244934" y="5815219"/>
            <a:ext cx="11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Difference</a:t>
            </a:r>
          </a:p>
        </p:txBody>
      </p:sp>
      <p:pic>
        <p:nvPicPr>
          <p:cNvPr id="25" name="Imag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491" y="6203640"/>
            <a:ext cx="4763679" cy="5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Validation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In momentum space</a:t>
            </a:r>
          </a:p>
        </p:txBody>
      </p:sp>
      <p:sp>
        <p:nvSpPr>
          <p:cNvPr id="22" name="文本框 13 1"/>
          <p:cNvSpPr txBox="1"/>
          <p:nvPr/>
        </p:nvSpPr>
        <p:spPr>
          <a:xfrm>
            <a:off x="1806030" y="5363628"/>
            <a:ext cx="125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CRYSTAL 14</a:t>
            </a:r>
          </a:p>
        </p:txBody>
      </p:sp>
      <p:sp>
        <p:nvSpPr>
          <p:cNvPr id="23" name="文本框 13 2"/>
          <p:cNvSpPr txBox="1"/>
          <p:nvPr/>
        </p:nvSpPr>
        <p:spPr>
          <a:xfrm>
            <a:off x="5494648" y="5363628"/>
            <a:ext cx="272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27-cell cluster construction</a:t>
            </a:r>
          </a:p>
        </p:txBody>
      </p:sp>
      <p:sp>
        <p:nvSpPr>
          <p:cNvPr id="24" name="文本框 16"/>
          <p:cNvSpPr txBox="1"/>
          <p:nvPr/>
        </p:nvSpPr>
        <p:spPr>
          <a:xfrm>
            <a:off x="6216766" y="5357515"/>
            <a:ext cx="11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Difference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74" y="2106831"/>
            <a:ext cx="4310689" cy="3250684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786" y="2106831"/>
            <a:ext cx="4310689" cy="3250684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662" y="1878231"/>
            <a:ext cx="4346136" cy="3479284"/>
          </a:xfrm>
          <a:prstGeom prst="rect">
            <a:avLst/>
          </a:prstGeom>
        </p:spPr>
      </p:pic>
      <p:sp>
        <p:nvSpPr>
          <p:cNvPr id="16" name="文本框 6"/>
          <p:cNvSpPr txBox="1"/>
          <p:nvPr/>
        </p:nvSpPr>
        <p:spPr>
          <a:xfrm>
            <a:off x="561990" y="5986548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Reproduction both in position and momentum spaces by cluster construction</a:t>
            </a:r>
            <a:endParaRPr lang="zh-CN" alt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16364" y="4394236"/>
            <a:ext cx="109062" cy="1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e 72"/>
          <p:cNvGrpSpPr/>
          <p:nvPr/>
        </p:nvGrpSpPr>
        <p:grpSpPr>
          <a:xfrm>
            <a:off x="735916" y="1083273"/>
            <a:ext cx="221629" cy="1021622"/>
            <a:chOff x="4551763" y="2604949"/>
            <a:chExt cx="831804" cy="3834278"/>
          </a:xfrm>
        </p:grpSpPr>
        <p:cxnSp>
          <p:nvCxnSpPr>
            <p:cNvPr id="74" name="Connecteur droit 73"/>
            <p:cNvCxnSpPr/>
            <p:nvPr/>
          </p:nvCxnSpPr>
          <p:spPr>
            <a:xfrm flipH="1">
              <a:off x="4568896" y="2604949"/>
              <a:ext cx="657329" cy="190824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4551763" y="4489748"/>
              <a:ext cx="831804" cy="194947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2622918" y="1419120"/>
            <a:ext cx="3872637" cy="5009147"/>
            <a:chOff x="5107025" y="1643966"/>
            <a:chExt cx="3872637" cy="5009147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7025" y="1643966"/>
              <a:ext cx="3872637" cy="4855691"/>
            </a:xfrm>
            <a:prstGeom prst="rect">
              <a:avLst/>
            </a:prstGeom>
          </p:spPr>
        </p:pic>
        <p:grpSp>
          <p:nvGrpSpPr>
            <p:cNvPr id="24" name="组 31"/>
            <p:cNvGrpSpPr/>
            <p:nvPr/>
          </p:nvGrpSpPr>
          <p:grpSpPr>
            <a:xfrm>
              <a:off x="6986554" y="2814070"/>
              <a:ext cx="812800" cy="3839043"/>
              <a:chOff x="7188200" y="2641486"/>
              <a:chExt cx="812800" cy="3839043"/>
            </a:xfrm>
          </p:grpSpPr>
          <p:cxnSp>
            <p:nvCxnSpPr>
              <p:cNvPr id="26" name="直线连接符 23"/>
              <p:cNvCxnSpPr/>
              <p:nvPr/>
            </p:nvCxnSpPr>
            <p:spPr>
              <a:xfrm flipH="1">
                <a:off x="7188200" y="2641486"/>
                <a:ext cx="685800" cy="1908249"/>
              </a:xfrm>
              <a:prstGeom prst="line">
                <a:avLst/>
              </a:prstGeom>
              <a:ln w="5080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符 29"/>
              <p:cNvCxnSpPr/>
              <p:nvPr/>
            </p:nvCxnSpPr>
            <p:spPr>
              <a:xfrm>
                <a:off x="7188200" y="4549735"/>
                <a:ext cx="812800" cy="1930794"/>
              </a:xfrm>
              <a:prstGeom prst="line">
                <a:avLst/>
              </a:prstGeom>
              <a:ln w="5080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e 7"/>
          <p:cNvGrpSpPr/>
          <p:nvPr/>
        </p:nvGrpSpPr>
        <p:grpSpPr>
          <a:xfrm>
            <a:off x="2700739" y="1419120"/>
            <a:ext cx="3872637" cy="4855691"/>
            <a:chOff x="6438765" y="1552064"/>
            <a:chExt cx="3872637" cy="4855691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765" y="1552064"/>
              <a:ext cx="3872637" cy="4855691"/>
            </a:xfrm>
            <a:prstGeom prst="rect">
              <a:avLst/>
            </a:prstGeom>
          </p:spPr>
        </p:pic>
        <p:grpSp>
          <p:nvGrpSpPr>
            <p:cNvPr id="31" name="组 39"/>
            <p:cNvGrpSpPr/>
            <p:nvPr/>
          </p:nvGrpSpPr>
          <p:grpSpPr>
            <a:xfrm>
              <a:off x="7194776" y="4629846"/>
              <a:ext cx="2283162" cy="914800"/>
              <a:chOff x="6115050" y="4467726"/>
              <a:chExt cx="2283162" cy="914800"/>
            </a:xfrm>
          </p:grpSpPr>
          <p:cxnSp>
            <p:nvCxnSpPr>
              <p:cNvPr id="32" name="直线连接符 32"/>
              <p:cNvCxnSpPr/>
              <p:nvPr/>
            </p:nvCxnSpPr>
            <p:spPr>
              <a:xfrm>
                <a:off x="6115050" y="4467726"/>
                <a:ext cx="869723" cy="914800"/>
              </a:xfrm>
              <a:prstGeom prst="line">
                <a:avLst/>
              </a:prstGeom>
              <a:ln w="50800">
                <a:solidFill>
                  <a:srgbClr val="7030A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直线连接符 35"/>
              <p:cNvCxnSpPr/>
              <p:nvPr/>
            </p:nvCxnSpPr>
            <p:spPr>
              <a:xfrm flipH="1">
                <a:off x="6984773" y="5168900"/>
                <a:ext cx="1413439" cy="213626"/>
              </a:xfrm>
              <a:prstGeom prst="line">
                <a:avLst/>
              </a:prstGeom>
              <a:ln w="50800">
                <a:solidFill>
                  <a:srgbClr val="7030A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39" name="文本框 9"/>
          <p:cNvSpPr txBox="1"/>
          <p:nvPr/>
        </p:nvSpPr>
        <p:spPr>
          <a:xfrm>
            <a:off x="1218404" y="999619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1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sp>
        <p:nvSpPr>
          <p:cNvPr id="40" name="文本框 27"/>
          <p:cNvSpPr txBox="1"/>
          <p:nvPr/>
        </p:nvSpPr>
        <p:spPr>
          <a:xfrm>
            <a:off x="6573376" y="957455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grpSp>
        <p:nvGrpSpPr>
          <p:cNvPr id="41" name="组 24"/>
          <p:cNvGrpSpPr/>
          <p:nvPr/>
        </p:nvGrpSpPr>
        <p:grpSpPr>
          <a:xfrm>
            <a:off x="410187" y="1955357"/>
            <a:ext cx="4092260" cy="4127500"/>
            <a:chOff x="241903" y="1384447"/>
            <a:chExt cx="4092260" cy="4127500"/>
          </a:xfrm>
        </p:grpSpPr>
        <p:pic>
          <p:nvPicPr>
            <p:cNvPr id="42" name="图片 6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903" y="1384447"/>
              <a:ext cx="4092260" cy="4127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图片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3368" y="5243063"/>
              <a:ext cx="203200" cy="215900"/>
            </a:xfrm>
            <a:prstGeom prst="rect">
              <a:avLst/>
            </a:prstGeom>
          </p:spPr>
        </p:pic>
        <p:pic>
          <p:nvPicPr>
            <p:cNvPr id="44" name="图片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0953" y="1511300"/>
              <a:ext cx="317500" cy="381000"/>
            </a:xfrm>
            <a:prstGeom prst="rect">
              <a:avLst/>
            </a:prstGeom>
          </p:spPr>
        </p:pic>
      </p:grpSp>
      <p:grpSp>
        <p:nvGrpSpPr>
          <p:cNvPr id="45" name="组 25"/>
          <p:cNvGrpSpPr/>
          <p:nvPr/>
        </p:nvGrpSpPr>
        <p:grpSpPr>
          <a:xfrm>
            <a:off x="4692358" y="1966242"/>
            <a:ext cx="4127500" cy="4127500"/>
            <a:chOff x="4616450" y="1384447"/>
            <a:chExt cx="4127500" cy="4127500"/>
          </a:xfrm>
        </p:grpSpPr>
        <p:pic>
          <p:nvPicPr>
            <p:cNvPr id="46" name="图片 8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6450" y="1384447"/>
              <a:ext cx="4127500" cy="41275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7" name="图片 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13750" y="5230363"/>
              <a:ext cx="203200" cy="215900"/>
            </a:xfrm>
            <a:prstGeom prst="rect">
              <a:avLst/>
            </a:prstGeom>
          </p:spPr>
        </p:pic>
        <p:pic>
          <p:nvPicPr>
            <p:cNvPr id="48" name="图片 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61335" y="1498600"/>
              <a:ext cx="317500" cy="381000"/>
            </a:xfrm>
            <a:prstGeom prst="rect">
              <a:avLst/>
            </a:prstGeom>
          </p:spPr>
        </p:pic>
      </p:grpSp>
      <p:cxnSp>
        <p:nvCxnSpPr>
          <p:cNvPr id="49" name="Straight Arrow Connector 42"/>
          <p:cNvCxnSpPr/>
          <p:nvPr/>
        </p:nvCxnSpPr>
        <p:spPr>
          <a:xfrm flipV="1">
            <a:off x="1630760" y="4039996"/>
            <a:ext cx="831807" cy="779093"/>
          </a:xfrm>
          <a:prstGeom prst="straightConnector1">
            <a:avLst/>
          </a:prstGeom>
          <a:ln w="635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3"/>
          <p:cNvCxnSpPr/>
          <p:nvPr/>
        </p:nvCxnSpPr>
        <p:spPr>
          <a:xfrm flipV="1">
            <a:off x="2462567" y="3208878"/>
            <a:ext cx="850894" cy="803264"/>
          </a:xfrm>
          <a:prstGeom prst="straightConnector1">
            <a:avLst/>
          </a:prstGeom>
          <a:ln w="635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46"/>
          <p:cNvCxnSpPr/>
          <p:nvPr/>
        </p:nvCxnSpPr>
        <p:spPr>
          <a:xfrm flipV="1">
            <a:off x="6012022" y="4012141"/>
            <a:ext cx="791593" cy="784035"/>
          </a:xfrm>
          <a:prstGeom prst="straightConnector1">
            <a:avLst/>
          </a:prstGeom>
          <a:ln w="635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47"/>
          <p:cNvCxnSpPr/>
          <p:nvPr/>
        </p:nvCxnSpPr>
        <p:spPr>
          <a:xfrm flipV="1">
            <a:off x="6780065" y="3208878"/>
            <a:ext cx="829422" cy="803263"/>
          </a:xfrm>
          <a:prstGeom prst="straightConnector1">
            <a:avLst/>
          </a:prstGeom>
          <a:ln w="635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260854" y="4073636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503486" y="3206157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2.025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793768" y="4034826"/>
            <a:ext cx="67967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2.08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978435" y="3361974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7" name="矩形 26"/>
          <p:cNvSpPr/>
          <p:nvPr/>
        </p:nvSpPr>
        <p:spPr>
          <a:xfrm>
            <a:off x="2097936" y="4337491"/>
            <a:ext cx="596900" cy="914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矩形 36"/>
          <p:cNvSpPr/>
          <p:nvPr/>
        </p:nvSpPr>
        <p:spPr>
          <a:xfrm>
            <a:off x="6498485" y="4337491"/>
            <a:ext cx="5969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矩形 37"/>
          <p:cNvSpPr/>
          <p:nvPr/>
        </p:nvSpPr>
        <p:spPr>
          <a:xfrm rot="5400000">
            <a:off x="7304936" y="3516434"/>
            <a:ext cx="596900" cy="914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矩形 38"/>
          <p:cNvSpPr/>
          <p:nvPr/>
        </p:nvSpPr>
        <p:spPr>
          <a:xfrm rot="5400000">
            <a:off x="2961536" y="3516434"/>
            <a:ext cx="596900" cy="914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文本框 6 1"/>
          <p:cNvSpPr txBox="1"/>
          <p:nvPr/>
        </p:nvSpPr>
        <p:spPr>
          <a:xfrm>
            <a:off x="1507244" y="6428302"/>
            <a:ext cx="599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Difference between O</a:t>
            </a:r>
            <a:r>
              <a:rPr lang="en-US" altLang="zh-CN" baseline="-25000" dirty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 and O</a:t>
            </a:r>
            <a:r>
              <a:rPr lang="en-US" altLang="zh-CN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 can be clarified by 1-RDM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17989" y="6169507"/>
            <a:ext cx="4418790" cy="369332"/>
            <a:chOff x="417989" y="6169507"/>
            <a:chExt cx="4418790" cy="369332"/>
          </a:xfrm>
        </p:grpSpPr>
        <p:pic>
          <p:nvPicPr>
            <p:cNvPr id="3" name="Image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989" y="6248622"/>
              <a:ext cx="1001268" cy="252984"/>
            </a:xfrm>
            <a:prstGeom prst="rect">
              <a:avLst/>
            </a:prstGeom>
          </p:spPr>
        </p:pic>
        <p:sp>
          <p:nvSpPr>
            <p:cNvPr id="62" name="文本框 6 2"/>
            <p:cNvSpPr txBox="1"/>
            <p:nvPr/>
          </p:nvSpPr>
          <p:spPr>
            <a:xfrm>
              <a:off x="1381987" y="6169507"/>
              <a:ext cx="3454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>
                  <a:latin typeface="Helvetica"/>
                  <a:cs typeface="Helvetica"/>
                </a:rPr>
                <a:t>: cross-term </a:t>
              </a:r>
              <a:r>
                <a:rPr lang="en-US" altLang="zh-CN" dirty="0">
                  <a:latin typeface="Helvetica"/>
                  <a:cs typeface="Helvetica"/>
                </a:rPr>
                <a:t>between two atoms</a:t>
              </a:r>
            </a:p>
          </p:txBody>
        </p:sp>
      </p:grpSp>
      <p:sp>
        <p:nvSpPr>
          <p:cNvPr id="10" name="Organigramme : Connecteur 9"/>
          <p:cNvSpPr/>
          <p:nvPr/>
        </p:nvSpPr>
        <p:spPr>
          <a:xfrm>
            <a:off x="1568845" y="3940876"/>
            <a:ext cx="123830" cy="123830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727" y="1388047"/>
            <a:ext cx="1155192" cy="278892"/>
          </a:xfrm>
          <a:prstGeom prst="rect">
            <a:avLst/>
          </a:prstGeom>
        </p:spPr>
      </p:pic>
      <p:cxnSp>
        <p:nvCxnSpPr>
          <p:cNvPr id="14" name="Connecteur droit avec flèche 13"/>
          <p:cNvCxnSpPr>
            <a:stCxn id="10" idx="4"/>
          </p:cNvCxnSpPr>
          <p:nvPr/>
        </p:nvCxnSpPr>
        <p:spPr>
          <a:xfrm>
            <a:off x="1630760" y="4064706"/>
            <a:ext cx="0" cy="196516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endCxn id="42" idx="1"/>
          </p:cNvCxnSpPr>
          <p:nvPr/>
        </p:nvCxnSpPr>
        <p:spPr>
          <a:xfrm flipH="1">
            <a:off x="410187" y="4002791"/>
            <a:ext cx="1228438" cy="16316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rganigramme : Connecteur 64"/>
          <p:cNvSpPr/>
          <p:nvPr/>
        </p:nvSpPr>
        <p:spPr>
          <a:xfrm>
            <a:off x="2392621" y="4716148"/>
            <a:ext cx="123830" cy="123830"/>
          </a:xfrm>
          <a:prstGeom prst="flowChartConnector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en arc 17"/>
          <p:cNvCxnSpPr>
            <a:stCxn id="10" idx="0"/>
            <a:endCxn id="65" idx="6"/>
          </p:cNvCxnSpPr>
          <p:nvPr/>
        </p:nvCxnSpPr>
        <p:spPr>
          <a:xfrm rot="16200000" flipH="1">
            <a:off x="1655011" y="3916624"/>
            <a:ext cx="837187" cy="885691"/>
          </a:xfrm>
          <a:prstGeom prst="curvedConnector4">
            <a:avLst>
              <a:gd name="adj1" fmla="val -27306"/>
              <a:gd name="adj2" fmla="val 119220"/>
            </a:avLst>
          </a:prstGeom>
          <a:ln w="31750"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>
            <a:off x="1698227" y="4786993"/>
            <a:ext cx="664703" cy="2471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2462567" y="4034826"/>
            <a:ext cx="0" cy="75986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06" y="3559074"/>
            <a:ext cx="1450848" cy="27889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09" y="5878706"/>
            <a:ext cx="192024" cy="14935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41" y="3747806"/>
            <a:ext cx="359664" cy="242316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306" y="4734649"/>
            <a:ext cx="1450848" cy="278892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 flipV="1">
            <a:off x="410187" y="1966242"/>
            <a:ext cx="4092260" cy="411661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5" y="2538044"/>
            <a:ext cx="2489454" cy="291694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3446439" y="4489850"/>
            <a:ext cx="2284548" cy="914229"/>
            <a:chOff x="3427203" y="4292547"/>
            <a:chExt cx="2284548" cy="914229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3427203" y="4292547"/>
              <a:ext cx="869723" cy="914229"/>
            </a:xfrm>
            <a:prstGeom prst="line">
              <a:avLst/>
            </a:prstGeom>
            <a:ln w="47625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4420924" y="5001429"/>
              <a:ext cx="1290827" cy="205347"/>
            </a:xfrm>
            <a:prstGeom prst="line">
              <a:avLst/>
            </a:prstGeom>
            <a:ln w="47625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4493393" y="2585493"/>
            <a:ext cx="831804" cy="3834278"/>
            <a:chOff x="4551763" y="2604949"/>
            <a:chExt cx="831804" cy="3834278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4568896" y="2604949"/>
              <a:ext cx="657329" cy="1908249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4551763" y="4489748"/>
              <a:ext cx="831804" cy="1949479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/>
          <p:cNvGrpSpPr/>
          <p:nvPr/>
        </p:nvGrpSpPr>
        <p:grpSpPr>
          <a:xfrm>
            <a:off x="8058285" y="1591553"/>
            <a:ext cx="637586" cy="255149"/>
            <a:chOff x="3427203" y="4292547"/>
            <a:chExt cx="2284548" cy="914229"/>
          </a:xfrm>
        </p:grpSpPr>
        <p:cxnSp>
          <p:nvCxnSpPr>
            <p:cNvPr id="71" name="Connecteur droit 70"/>
            <p:cNvCxnSpPr/>
            <p:nvPr/>
          </p:nvCxnSpPr>
          <p:spPr>
            <a:xfrm>
              <a:off x="3427203" y="4292547"/>
              <a:ext cx="869723" cy="914229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 flipV="1">
              <a:off x="4420924" y="5001429"/>
              <a:ext cx="1290827" cy="205347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492" y="6281062"/>
            <a:ext cx="4763679" cy="513283"/>
          </a:xfrm>
          <a:prstGeom prst="rect">
            <a:avLst/>
          </a:prstGeom>
        </p:spPr>
      </p:pic>
      <p:sp>
        <p:nvSpPr>
          <p:cNvPr id="76" name="Bouton d'action : Aide 75">
            <a:hlinkClick r:id="rId24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7.40741E-7 L -0.41562 -0.3650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182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40885 -0.3490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-1745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3" grpId="0"/>
      <p:bldP spid="54" grpId="0"/>
      <p:bldP spid="55" grpId="0"/>
      <p:bldP spid="56" grpId="0"/>
      <p:bldP spid="57" grpId="0" animBg="1"/>
      <p:bldP spid="57" grpId="1" animBg="1"/>
      <p:bldP spid="57" grpId="2" animBg="1"/>
      <p:bldP spid="58" grpId="0" animBg="1"/>
      <p:bldP spid="59" grpId="0" animBg="1"/>
      <p:bldP spid="60" grpId="0" animBg="1"/>
      <p:bldP spid="61" grpId="0"/>
      <p:bldP spid="10" grpId="0" animBg="1"/>
      <p:bldP spid="10" grpId="1" animBg="1"/>
      <p:bldP spid="65" grpId="0" animBg="1"/>
      <p:bldP spid="6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Regroup the orbitals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11939" y="2375074"/>
            <a:ext cx="4338536" cy="433853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1" y="1999486"/>
            <a:ext cx="4203192" cy="57607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53" y="2073577"/>
            <a:ext cx="3805428" cy="16306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51" y="2502297"/>
            <a:ext cx="284479" cy="38438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11" y="2789012"/>
            <a:ext cx="443484" cy="25298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808103" y="2774211"/>
            <a:ext cx="143789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: atomic orbitals</a:t>
            </a:r>
          </a:p>
        </p:txBody>
      </p:sp>
      <p:pic>
        <p:nvPicPr>
          <p:cNvPr id="42" name="Image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03" y="3454012"/>
            <a:ext cx="1251204" cy="20726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997" y="3443196"/>
            <a:ext cx="1277112" cy="230124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292911" y="4073292"/>
            <a:ext cx="3658053" cy="1323439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If A and B are the same atom,</a:t>
            </a:r>
          </a:p>
          <a:p>
            <a:r>
              <a:rPr lang="en-US" sz="1600" dirty="0">
                <a:latin typeface="Helvetica"/>
                <a:cs typeface="Helvetica"/>
              </a:rPr>
              <a:t>	the result is atomic contribution</a:t>
            </a:r>
          </a:p>
          <a:p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>
                <a:latin typeface="Helvetica"/>
                <a:cs typeface="Helvetica"/>
              </a:rPr>
              <a:t>If A and B are different atoms, </a:t>
            </a:r>
          </a:p>
          <a:p>
            <a:r>
              <a:rPr lang="en-US" sz="1600" dirty="0">
                <a:latin typeface="Helvetica"/>
                <a:cs typeface="Helvetica"/>
              </a:rPr>
              <a:t>	the result is cross-term contribution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3946298" y="1692914"/>
            <a:ext cx="5011690" cy="5010536"/>
            <a:chOff x="3946298" y="1692914"/>
            <a:chExt cx="5011690" cy="5010536"/>
          </a:xfrm>
        </p:grpSpPr>
        <p:pic>
          <p:nvPicPr>
            <p:cNvPr id="47" name="Image 4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8359" y="1692914"/>
              <a:ext cx="237744" cy="172212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7709" y="1705176"/>
              <a:ext cx="185928" cy="173736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0825" y="1693126"/>
              <a:ext cx="266700" cy="216408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783" y="1693126"/>
              <a:ext cx="272796" cy="216408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6298" y="4039713"/>
              <a:ext cx="237744" cy="172212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0964" y="2853383"/>
              <a:ext cx="185928" cy="173736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0964" y="5396731"/>
              <a:ext cx="266700" cy="216408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0964" y="6268657"/>
              <a:ext cx="272796" cy="216408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609292" y="2354754"/>
              <a:ext cx="4348696" cy="4348696"/>
              <a:chOff x="4609292" y="2354754"/>
              <a:chExt cx="4348696" cy="4348696"/>
            </a:xfrm>
          </p:grpSpPr>
          <p:cxnSp>
            <p:nvCxnSpPr>
              <p:cNvPr id="56" name="Connecteur droit 55"/>
              <p:cNvCxnSpPr/>
              <p:nvPr/>
            </p:nvCxnSpPr>
            <p:spPr>
              <a:xfrm>
                <a:off x="4611939" y="3582248"/>
                <a:ext cx="433853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>
                <a:off x="4619452" y="4867084"/>
                <a:ext cx="433853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4609292" y="5852195"/>
                <a:ext cx="433853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e 62"/>
              <p:cNvGrpSpPr/>
              <p:nvPr/>
            </p:nvGrpSpPr>
            <p:grpSpPr>
              <a:xfrm rot="16200000">
                <a:off x="4802486" y="3394128"/>
                <a:ext cx="4348696" cy="2269947"/>
                <a:chOff x="4761692" y="3734648"/>
                <a:chExt cx="4348696" cy="2269947"/>
              </a:xfrm>
            </p:grpSpPr>
            <p:cxnSp>
              <p:nvCxnSpPr>
                <p:cNvPr id="60" name="Connecteur droit 59"/>
                <p:cNvCxnSpPr/>
                <p:nvPr/>
              </p:nvCxnSpPr>
              <p:spPr>
                <a:xfrm>
                  <a:off x="4764339" y="3734648"/>
                  <a:ext cx="43385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>
                  <a:off x="4771852" y="5019484"/>
                  <a:ext cx="43385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>
                  <a:off x="4761692" y="6004595"/>
                  <a:ext cx="43385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2" name="Groupe 91"/>
          <p:cNvGrpSpPr/>
          <p:nvPr/>
        </p:nvGrpSpPr>
        <p:grpSpPr>
          <a:xfrm>
            <a:off x="4619452" y="2364913"/>
            <a:ext cx="4331023" cy="4339460"/>
            <a:chOff x="4619452" y="2364913"/>
            <a:chExt cx="4331023" cy="4339460"/>
          </a:xfrm>
        </p:grpSpPr>
        <p:sp>
          <p:nvSpPr>
            <p:cNvPr id="65" name="Rectangle 64"/>
            <p:cNvSpPr/>
            <p:nvPr/>
          </p:nvSpPr>
          <p:spPr>
            <a:xfrm>
              <a:off x="4619452" y="2364913"/>
              <a:ext cx="1222408" cy="122240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859638" y="3575461"/>
              <a:ext cx="1271301" cy="1271301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119184" y="4875548"/>
              <a:ext cx="976648" cy="97664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095832" y="5849730"/>
              <a:ext cx="854643" cy="85464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Image 6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478" y="2889249"/>
              <a:ext cx="185928" cy="173736"/>
            </a:xfrm>
            <a:prstGeom prst="rect">
              <a:avLst/>
            </a:prstGeom>
          </p:spPr>
        </p:pic>
        <p:pic>
          <p:nvPicPr>
            <p:cNvPr id="70" name="Image 6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650" y="4177781"/>
              <a:ext cx="237744" cy="172212"/>
            </a:xfrm>
            <a:prstGeom prst="rect">
              <a:avLst/>
            </a:prstGeom>
          </p:spPr>
        </p:pic>
        <p:pic>
          <p:nvPicPr>
            <p:cNvPr id="71" name="Image 7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8721" y="5250203"/>
              <a:ext cx="266700" cy="216408"/>
            </a:xfrm>
            <a:prstGeom prst="rect">
              <a:avLst/>
            </a:prstGeom>
          </p:spPr>
        </p:pic>
        <p:pic>
          <p:nvPicPr>
            <p:cNvPr id="72" name="Image 7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2460" y="6129729"/>
              <a:ext cx="272796" cy="216408"/>
            </a:xfrm>
            <a:prstGeom prst="rect">
              <a:avLst/>
            </a:prstGeom>
          </p:spPr>
        </p:pic>
      </p:grpSp>
      <p:grpSp>
        <p:nvGrpSpPr>
          <p:cNvPr id="93" name="Groupe 92"/>
          <p:cNvGrpSpPr/>
          <p:nvPr/>
        </p:nvGrpSpPr>
        <p:grpSpPr>
          <a:xfrm>
            <a:off x="5857168" y="3592260"/>
            <a:ext cx="2254640" cy="2239612"/>
            <a:chOff x="5857168" y="3592260"/>
            <a:chExt cx="2254640" cy="2239612"/>
          </a:xfrm>
        </p:grpSpPr>
        <p:sp>
          <p:nvSpPr>
            <p:cNvPr id="75" name="Rectangle 74"/>
            <p:cNvSpPr/>
            <p:nvPr/>
          </p:nvSpPr>
          <p:spPr>
            <a:xfrm>
              <a:off x="7141391" y="3592260"/>
              <a:ext cx="970417" cy="1254502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857168" y="4861928"/>
              <a:ext cx="1246040" cy="969944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Image 7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1285" y="4141186"/>
              <a:ext cx="525780" cy="216408"/>
            </a:xfrm>
            <a:prstGeom prst="rect">
              <a:avLst/>
            </a:prstGeom>
          </p:spPr>
        </p:pic>
        <p:pic>
          <p:nvPicPr>
            <p:cNvPr id="81" name="Image 8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1530" y="5249157"/>
              <a:ext cx="525780" cy="216408"/>
            </a:xfrm>
            <a:prstGeom prst="rect">
              <a:avLst/>
            </a:prstGeom>
          </p:spPr>
        </p:pic>
      </p:grpSp>
      <p:grpSp>
        <p:nvGrpSpPr>
          <p:cNvPr id="94" name="Groupe 93"/>
          <p:cNvGrpSpPr/>
          <p:nvPr/>
        </p:nvGrpSpPr>
        <p:grpSpPr>
          <a:xfrm>
            <a:off x="5844802" y="3592260"/>
            <a:ext cx="3103026" cy="3101029"/>
            <a:chOff x="5844802" y="3592260"/>
            <a:chExt cx="3103026" cy="3101029"/>
          </a:xfrm>
        </p:grpSpPr>
        <p:sp>
          <p:nvSpPr>
            <p:cNvPr id="76" name="Rectangle 75"/>
            <p:cNvSpPr/>
            <p:nvPr/>
          </p:nvSpPr>
          <p:spPr>
            <a:xfrm>
              <a:off x="8111809" y="3592260"/>
              <a:ext cx="836019" cy="1254502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844802" y="5867362"/>
              <a:ext cx="1258406" cy="825927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Image 8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5968" y="4132058"/>
              <a:ext cx="531876" cy="216408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614" y="6164524"/>
              <a:ext cx="531876" cy="216408"/>
            </a:xfrm>
            <a:prstGeom prst="rect">
              <a:avLst/>
            </a:prstGeom>
          </p:spPr>
        </p:pic>
      </p:grpSp>
      <p:pic>
        <p:nvPicPr>
          <p:cNvPr id="87" name="Image 8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2" y="6234628"/>
            <a:ext cx="1316736" cy="292608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517" y="6234628"/>
            <a:ext cx="1316736" cy="29260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7133262" y="3575461"/>
            <a:ext cx="1815890" cy="1265137"/>
          </a:xfrm>
          <a:prstGeom prst="rect">
            <a:avLst/>
          </a:prstGeom>
          <a:solidFill>
            <a:srgbClr val="00206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840047" y="4887405"/>
            <a:ext cx="1263175" cy="1826205"/>
          </a:xfrm>
          <a:prstGeom prst="rect">
            <a:avLst/>
          </a:prstGeom>
          <a:solidFill>
            <a:srgbClr val="00206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701" y="3863653"/>
            <a:ext cx="428244" cy="184404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430" y="5625677"/>
            <a:ext cx="428244" cy="1844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02" y="5662443"/>
            <a:ext cx="1222248" cy="292608"/>
          </a:xfrm>
          <a:prstGeom prst="rect">
            <a:avLst/>
          </a:prstGeom>
        </p:spPr>
      </p:pic>
      <p:sp>
        <p:nvSpPr>
          <p:cNvPr id="73" name="Bouton d'action : Aide 72">
            <a:hlinkClick r:id="rId46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/>
      <p:bldP spid="55" grpId="0" animBg="1"/>
      <p:bldP spid="55" grpId="1" animBg="1"/>
      <p:bldP spid="59" grpId="0" animBg="1"/>
      <p:bldP spid="5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In position space: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615" y="1503322"/>
            <a:ext cx="742036" cy="2839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491" y="6286349"/>
            <a:ext cx="4763679" cy="51328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134" y="5658153"/>
            <a:ext cx="742036" cy="2839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579" y="5658152"/>
            <a:ext cx="742036" cy="238658"/>
          </a:xfrm>
          <a:prstGeom prst="rect">
            <a:avLst/>
          </a:prstGeom>
        </p:spPr>
      </p:pic>
      <p:sp>
        <p:nvSpPr>
          <p:cNvPr id="19" name="文本框 6"/>
          <p:cNvSpPr txBox="1"/>
          <p:nvPr/>
        </p:nvSpPr>
        <p:spPr>
          <a:xfrm>
            <a:off x="2739217" y="6084720"/>
            <a:ext cx="598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Weakness of cross-term contribution confirms the legitimacy of refinement model in position space</a:t>
            </a:r>
          </a:p>
        </p:txBody>
      </p:sp>
      <p:pic>
        <p:nvPicPr>
          <p:cNvPr id="21" name="Imag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56" y="6080072"/>
            <a:ext cx="1702155" cy="6556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34" y="1924603"/>
            <a:ext cx="3734660" cy="3678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970" y="1924603"/>
            <a:ext cx="3670364" cy="3672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7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76663" y="1399664"/>
            <a:ext cx="3907489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In momentum space: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458" y="1503321"/>
            <a:ext cx="980694" cy="283921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2622918" y="1857983"/>
            <a:ext cx="3872637" cy="4855691"/>
            <a:chOff x="6438765" y="1552064"/>
            <a:chExt cx="3872637" cy="485569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765" y="1552064"/>
              <a:ext cx="3872637" cy="4855691"/>
            </a:xfrm>
            <a:prstGeom prst="rect">
              <a:avLst/>
            </a:prstGeom>
          </p:spPr>
        </p:pic>
        <p:cxnSp>
          <p:nvCxnSpPr>
            <p:cNvPr id="25" name="直线连接符 35"/>
            <p:cNvCxnSpPr/>
            <p:nvPr/>
          </p:nvCxnSpPr>
          <p:spPr>
            <a:xfrm flipH="1" flipV="1">
              <a:off x="7187755" y="4948694"/>
              <a:ext cx="1854266" cy="622012"/>
            </a:xfrm>
            <a:prstGeom prst="line">
              <a:avLst/>
            </a:prstGeom>
            <a:ln w="50800">
              <a:solidFill>
                <a:srgbClr val="7030A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2622917" y="1857982"/>
            <a:ext cx="3872637" cy="4855691"/>
            <a:chOff x="5107025" y="1643966"/>
            <a:chExt cx="3872637" cy="4855691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7025" y="1643966"/>
              <a:ext cx="3872637" cy="4855691"/>
            </a:xfrm>
            <a:prstGeom prst="rect">
              <a:avLst/>
            </a:prstGeom>
          </p:spPr>
        </p:pic>
        <p:cxnSp>
          <p:nvCxnSpPr>
            <p:cNvPr id="35" name="直线连接符 29"/>
            <p:cNvCxnSpPr/>
            <p:nvPr/>
          </p:nvCxnSpPr>
          <p:spPr>
            <a:xfrm>
              <a:off x="7289571" y="3396063"/>
              <a:ext cx="58366" cy="2869660"/>
            </a:xfrm>
            <a:prstGeom prst="line">
              <a:avLst/>
            </a:prstGeom>
            <a:ln w="50800"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文本框 9"/>
          <p:cNvSpPr txBox="1"/>
          <p:nvPr/>
        </p:nvSpPr>
        <p:spPr>
          <a:xfrm>
            <a:off x="1218404" y="999619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1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sp>
        <p:nvSpPr>
          <p:cNvPr id="39" name="文本框 27"/>
          <p:cNvSpPr txBox="1"/>
          <p:nvPr/>
        </p:nvSpPr>
        <p:spPr>
          <a:xfrm>
            <a:off x="6553920" y="957455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pic>
        <p:nvPicPr>
          <p:cNvPr id="42" name="Image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113" y="1961891"/>
            <a:ext cx="1165860" cy="28392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629" y="1967123"/>
            <a:ext cx="1165860" cy="28392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00" y="2254681"/>
            <a:ext cx="8782475" cy="3537742"/>
          </a:xfrm>
          <a:prstGeom prst="rect">
            <a:avLst/>
          </a:prstGeom>
        </p:spPr>
      </p:pic>
      <p:sp>
        <p:nvSpPr>
          <p:cNvPr id="20" name="文本框 6"/>
          <p:cNvSpPr txBox="1"/>
          <p:nvPr/>
        </p:nvSpPr>
        <p:spPr>
          <a:xfrm>
            <a:off x="951417" y="6316497"/>
            <a:ext cx="69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Different behaviors for TiO1 and TiO2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802591" y="1159712"/>
            <a:ext cx="0" cy="97271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7941837" y="1590164"/>
            <a:ext cx="773084" cy="332817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1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41858 -0.4157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-20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0.41945 -0.4157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-2078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2622918" y="1759600"/>
            <a:ext cx="3872637" cy="5009147"/>
            <a:chOff x="5107025" y="1643966"/>
            <a:chExt cx="3872637" cy="500914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7025" y="1643966"/>
              <a:ext cx="3872637" cy="4855691"/>
            </a:xfrm>
            <a:prstGeom prst="rect">
              <a:avLst/>
            </a:prstGeom>
          </p:spPr>
        </p:pic>
        <p:grpSp>
          <p:nvGrpSpPr>
            <p:cNvPr id="20" name="组 31"/>
            <p:cNvGrpSpPr/>
            <p:nvPr/>
          </p:nvGrpSpPr>
          <p:grpSpPr>
            <a:xfrm>
              <a:off x="6986554" y="2814070"/>
              <a:ext cx="812800" cy="3839043"/>
              <a:chOff x="7188200" y="2641486"/>
              <a:chExt cx="812800" cy="3839043"/>
            </a:xfrm>
          </p:grpSpPr>
          <p:cxnSp>
            <p:nvCxnSpPr>
              <p:cNvPr id="24" name="直线连接符 23"/>
              <p:cNvCxnSpPr/>
              <p:nvPr/>
            </p:nvCxnSpPr>
            <p:spPr>
              <a:xfrm flipH="1">
                <a:off x="7188200" y="2641486"/>
                <a:ext cx="685800" cy="1908249"/>
              </a:xfrm>
              <a:prstGeom prst="line">
                <a:avLst/>
              </a:prstGeom>
              <a:ln w="5080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9"/>
              <p:cNvCxnSpPr/>
              <p:nvPr/>
            </p:nvCxnSpPr>
            <p:spPr>
              <a:xfrm>
                <a:off x="7188200" y="4549735"/>
                <a:ext cx="812800" cy="1930794"/>
              </a:xfrm>
              <a:prstGeom prst="line">
                <a:avLst/>
              </a:prstGeom>
              <a:ln w="5080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e 25"/>
          <p:cNvGrpSpPr/>
          <p:nvPr/>
        </p:nvGrpSpPr>
        <p:grpSpPr>
          <a:xfrm>
            <a:off x="2700739" y="1759600"/>
            <a:ext cx="3872637" cy="4855691"/>
            <a:chOff x="6438765" y="1552064"/>
            <a:chExt cx="3872637" cy="4855691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765" y="1552064"/>
              <a:ext cx="3872637" cy="4855691"/>
            </a:xfrm>
            <a:prstGeom prst="rect">
              <a:avLst/>
            </a:prstGeom>
          </p:spPr>
        </p:pic>
        <p:grpSp>
          <p:nvGrpSpPr>
            <p:cNvPr id="28" name="组 39"/>
            <p:cNvGrpSpPr/>
            <p:nvPr/>
          </p:nvGrpSpPr>
          <p:grpSpPr>
            <a:xfrm>
              <a:off x="7194776" y="4629846"/>
              <a:ext cx="2283162" cy="914800"/>
              <a:chOff x="6115050" y="4467726"/>
              <a:chExt cx="2283162" cy="914800"/>
            </a:xfrm>
          </p:grpSpPr>
          <p:cxnSp>
            <p:nvCxnSpPr>
              <p:cNvPr id="29" name="直线连接符 32"/>
              <p:cNvCxnSpPr/>
              <p:nvPr/>
            </p:nvCxnSpPr>
            <p:spPr>
              <a:xfrm>
                <a:off x="6115050" y="4467726"/>
                <a:ext cx="869723" cy="914800"/>
              </a:xfrm>
              <a:prstGeom prst="line">
                <a:avLst/>
              </a:prstGeom>
              <a:ln w="50800">
                <a:solidFill>
                  <a:srgbClr val="7030A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直线连接符 35"/>
              <p:cNvCxnSpPr/>
              <p:nvPr/>
            </p:nvCxnSpPr>
            <p:spPr>
              <a:xfrm flipH="1">
                <a:off x="6984773" y="5168900"/>
                <a:ext cx="1413439" cy="213626"/>
              </a:xfrm>
              <a:prstGeom prst="line">
                <a:avLst/>
              </a:prstGeom>
              <a:ln w="50800">
                <a:solidFill>
                  <a:srgbClr val="7030A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组 25"/>
          <p:cNvGrpSpPr/>
          <p:nvPr/>
        </p:nvGrpSpPr>
        <p:grpSpPr>
          <a:xfrm>
            <a:off x="4667933" y="1904740"/>
            <a:ext cx="4289949" cy="4227969"/>
            <a:chOff x="4616450" y="1384447"/>
            <a:chExt cx="4127500" cy="4127500"/>
          </a:xfrm>
        </p:grpSpPr>
        <p:pic>
          <p:nvPicPr>
            <p:cNvPr id="38" name="图片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6450" y="1384447"/>
              <a:ext cx="4127500" cy="41275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9" name="图片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13750" y="5230363"/>
              <a:ext cx="203200" cy="215900"/>
            </a:xfrm>
            <a:prstGeom prst="rect">
              <a:avLst/>
            </a:prstGeom>
          </p:spPr>
        </p:pic>
        <p:pic>
          <p:nvPicPr>
            <p:cNvPr id="40" name="图片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1335" y="1498600"/>
              <a:ext cx="317500" cy="38100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 analysis</a:t>
            </a:r>
            <a:endParaRPr lang="en-US" dirty="0"/>
          </a:p>
        </p:txBody>
      </p:sp>
      <p:grpSp>
        <p:nvGrpSpPr>
          <p:cNvPr id="33" name="组 24"/>
          <p:cNvGrpSpPr/>
          <p:nvPr/>
        </p:nvGrpSpPr>
        <p:grpSpPr>
          <a:xfrm>
            <a:off x="339752" y="1904740"/>
            <a:ext cx="4202785" cy="4238854"/>
            <a:chOff x="241903" y="1384447"/>
            <a:chExt cx="4092260" cy="4127500"/>
          </a:xfrm>
        </p:grpSpPr>
        <p:pic>
          <p:nvPicPr>
            <p:cNvPr id="34" name="图片 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903" y="1384447"/>
              <a:ext cx="4092260" cy="4127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图片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13368" y="5243063"/>
              <a:ext cx="203200" cy="215900"/>
            </a:xfrm>
            <a:prstGeom prst="rect">
              <a:avLst/>
            </a:prstGeom>
          </p:spPr>
        </p:pic>
        <p:pic>
          <p:nvPicPr>
            <p:cNvPr id="36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953" y="1511300"/>
              <a:ext cx="317500" cy="381000"/>
            </a:xfrm>
            <a:prstGeom prst="rect">
              <a:avLst/>
            </a:prstGeom>
          </p:spPr>
        </p:pic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1667" y="1312112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1-RDM: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sp>
        <p:nvSpPr>
          <p:cNvPr id="31" name="文本框 9"/>
          <p:cNvSpPr txBox="1"/>
          <p:nvPr/>
        </p:nvSpPr>
        <p:spPr>
          <a:xfrm>
            <a:off x="1218404" y="999619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1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sp>
        <p:nvSpPr>
          <p:cNvPr id="32" name="文本框 27"/>
          <p:cNvSpPr txBox="1"/>
          <p:nvPr/>
        </p:nvSpPr>
        <p:spPr>
          <a:xfrm>
            <a:off x="6573376" y="957455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 </a:t>
            </a:r>
            <a:endParaRPr kumimoji="1" lang="zh-CN" altLang="en-US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98" y="1748420"/>
            <a:ext cx="4393423" cy="4568188"/>
          </a:xfrm>
          <a:prstGeom prst="triangle">
            <a:avLst>
              <a:gd name="adj" fmla="val 100000"/>
            </a:avLst>
          </a:prstGeom>
          <a:ln w="15875"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959" y="1759590"/>
            <a:ext cx="4371937" cy="4545847"/>
          </a:xfrm>
          <a:prstGeom prst="triangle">
            <a:avLst>
              <a:gd name="adj" fmla="val 100000"/>
            </a:avLst>
          </a:prstGeom>
          <a:ln w="12700">
            <a:noFill/>
          </a:ln>
        </p:spPr>
      </p:pic>
      <p:cxnSp>
        <p:nvCxnSpPr>
          <p:cNvPr id="53" name="Straight Arrow Connector 42"/>
          <p:cNvCxnSpPr/>
          <p:nvPr/>
        </p:nvCxnSpPr>
        <p:spPr>
          <a:xfrm flipV="1">
            <a:off x="1562664" y="4039996"/>
            <a:ext cx="831807" cy="779093"/>
          </a:xfrm>
          <a:prstGeom prst="straightConnector1">
            <a:avLst/>
          </a:prstGeom>
          <a:ln w="635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43"/>
          <p:cNvCxnSpPr/>
          <p:nvPr/>
        </p:nvCxnSpPr>
        <p:spPr>
          <a:xfrm flipV="1">
            <a:off x="2394471" y="3208878"/>
            <a:ext cx="850894" cy="803264"/>
          </a:xfrm>
          <a:prstGeom prst="straightConnector1">
            <a:avLst/>
          </a:prstGeom>
          <a:ln w="635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46"/>
          <p:cNvCxnSpPr/>
          <p:nvPr/>
        </p:nvCxnSpPr>
        <p:spPr>
          <a:xfrm flipV="1">
            <a:off x="6041206" y="4012141"/>
            <a:ext cx="791593" cy="784035"/>
          </a:xfrm>
          <a:prstGeom prst="straightConnector1">
            <a:avLst/>
          </a:prstGeom>
          <a:ln w="635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47"/>
          <p:cNvCxnSpPr/>
          <p:nvPr/>
        </p:nvCxnSpPr>
        <p:spPr>
          <a:xfrm flipV="1">
            <a:off x="6809249" y="3208878"/>
            <a:ext cx="829422" cy="803263"/>
          </a:xfrm>
          <a:prstGeom prst="straightConnector1">
            <a:avLst/>
          </a:prstGeom>
          <a:ln w="635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192758" y="4073636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532670" y="3206157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2.025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822952" y="4034826"/>
            <a:ext cx="67967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2.08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910339" y="3361974"/>
            <a:ext cx="807913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2.024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1" name="矩形 26"/>
          <p:cNvSpPr/>
          <p:nvPr/>
        </p:nvSpPr>
        <p:spPr>
          <a:xfrm>
            <a:off x="2029840" y="4337491"/>
            <a:ext cx="596900" cy="914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矩形 36"/>
          <p:cNvSpPr/>
          <p:nvPr/>
        </p:nvSpPr>
        <p:spPr>
          <a:xfrm>
            <a:off x="6527669" y="4337491"/>
            <a:ext cx="5969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矩形 37"/>
          <p:cNvSpPr/>
          <p:nvPr/>
        </p:nvSpPr>
        <p:spPr>
          <a:xfrm rot="5400000">
            <a:off x="7334120" y="3516434"/>
            <a:ext cx="596900" cy="914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矩形 38"/>
          <p:cNvSpPr/>
          <p:nvPr/>
        </p:nvSpPr>
        <p:spPr>
          <a:xfrm rot="5400000">
            <a:off x="2893440" y="3516434"/>
            <a:ext cx="596900" cy="914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2" y="2631201"/>
            <a:ext cx="1115111" cy="238658"/>
          </a:xfrm>
          <a:prstGeom prst="rect">
            <a:avLst/>
          </a:prstGeom>
        </p:spPr>
      </p:pic>
      <p:sp>
        <p:nvSpPr>
          <p:cNvPr id="42" name="文本框 6 1"/>
          <p:cNvSpPr txBox="1"/>
          <p:nvPr/>
        </p:nvSpPr>
        <p:spPr>
          <a:xfrm>
            <a:off x="748812" y="6428302"/>
            <a:ext cx="777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Helvetica"/>
                <a:cs typeface="Helvetica"/>
              </a:rPr>
              <a:t>Cross-term is as important as atomic contribution in 1-RDM representation</a:t>
            </a:r>
          </a:p>
        </p:txBody>
      </p:sp>
      <p:pic>
        <p:nvPicPr>
          <p:cNvPr id="44" name="Imag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61" y="2153939"/>
            <a:ext cx="1115111" cy="238658"/>
          </a:xfrm>
          <a:prstGeom prst="rect">
            <a:avLst/>
          </a:prstGeom>
        </p:spPr>
      </p:pic>
      <p:sp>
        <p:nvSpPr>
          <p:cNvPr id="45" name="文本框 27"/>
          <p:cNvSpPr txBox="1"/>
          <p:nvPr/>
        </p:nvSpPr>
        <p:spPr>
          <a:xfrm>
            <a:off x="2811954" y="5262223"/>
            <a:ext cx="157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/>
              <a:t>Cross-term</a:t>
            </a:r>
            <a:endParaRPr kumimoji="1" lang="zh-CN" altLang="en-US" sz="2400" b="1" dirty="0"/>
          </a:p>
        </p:txBody>
      </p:sp>
      <p:sp>
        <p:nvSpPr>
          <p:cNvPr id="46" name="文本框 27"/>
          <p:cNvSpPr txBox="1"/>
          <p:nvPr/>
        </p:nvSpPr>
        <p:spPr>
          <a:xfrm>
            <a:off x="7194776" y="5248297"/>
            <a:ext cx="157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/>
              <a:t>Cross-term</a:t>
            </a:r>
            <a:endParaRPr kumimoji="1" lang="zh-CN" altLang="en-US" sz="2400" b="1" dirty="0"/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339752" y="1904740"/>
            <a:ext cx="4202785" cy="4227969"/>
          </a:xfrm>
          <a:prstGeom prst="line">
            <a:avLst/>
          </a:prstGeom>
          <a:ln w="38100">
            <a:solidFill>
              <a:schemeClr val="tx1">
                <a:alpha val="44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4698833" y="1951405"/>
            <a:ext cx="4218538" cy="4181304"/>
          </a:xfrm>
          <a:prstGeom prst="line">
            <a:avLst/>
          </a:prstGeom>
          <a:ln w="38100">
            <a:solidFill>
              <a:schemeClr val="tx1">
                <a:alpha val="44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ag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492" y="6281062"/>
            <a:ext cx="4763679" cy="513283"/>
          </a:xfrm>
          <a:prstGeom prst="rect">
            <a:avLst/>
          </a:prstGeom>
        </p:spPr>
      </p:pic>
      <p:grpSp>
        <p:nvGrpSpPr>
          <p:cNvPr id="49" name="Groupe 48"/>
          <p:cNvGrpSpPr/>
          <p:nvPr/>
        </p:nvGrpSpPr>
        <p:grpSpPr>
          <a:xfrm>
            <a:off x="821641" y="978498"/>
            <a:ext cx="221629" cy="1021622"/>
            <a:chOff x="4551763" y="2604949"/>
            <a:chExt cx="831804" cy="3834278"/>
          </a:xfrm>
        </p:grpSpPr>
        <p:cxnSp>
          <p:nvCxnSpPr>
            <p:cNvPr id="50" name="Connecteur droit 49"/>
            <p:cNvCxnSpPr/>
            <p:nvPr/>
          </p:nvCxnSpPr>
          <p:spPr>
            <a:xfrm flipH="1">
              <a:off x="4568896" y="2604949"/>
              <a:ext cx="657329" cy="190824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4551763" y="4489748"/>
              <a:ext cx="831804" cy="1949479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8077335" y="1439153"/>
            <a:ext cx="637586" cy="255149"/>
            <a:chOff x="3427203" y="4292547"/>
            <a:chExt cx="2284548" cy="914229"/>
          </a:xfrm>
        </p:grpSpPr>
        <p:cxnSp>
          <p:nvCxnSpPr>
            <p:cNvPr id="65" name="Connecteur droit 64"/>
            <p:cNvCxnSpPr/>
            <p:nvPr/>
          </p:nvCxnSpPr>
          <p:spPr>
            <a:xfrm>
              <a:off x="3427203" y="4292547"/>
              <a:ext cx="869723" cy="914229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V="1">
              <a:off x="4420924" y="5001429"/>
              <a:ext cx="1290827" cy="205347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71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7.40741E-7 L -0.40608 -0.4303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41059 -0.4189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094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7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42" grpId="0"/>
      <p:bldP spid="45" grpId="0"/>
      <p:bldP spid="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Electron densities in position and momentum spaces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Momentum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‘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Super-position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’ construction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Periodic 1-RDM by a cluster construction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Cluster construction 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Phase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functions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Orbital resolved 1-RDM</a:t>
            </a:r>
          </a:p>
          <a:p>
            <a:r>
              <a:rPr lang="en-US" dirty="0"/>
              <a:t>Experimental</a:t>
            </a:r>
            <a:r>
              <a:rPr lang="fr-FR" dirty="0"/>
              <a:t> 1-RDM </a:t>
            </a:r>
            <a:r>
              <a:rPr lang="en-US" dirty="0"/>
              <a:t>refinement</a:t>
            </a:r>
            <a:r>
              <a:rPr lang="fr-FR" dirty="0"/>
              <a:t> </a:t>
            </a:r>
          </a:p>
          <a:p>
            <a:pPr lvl="1"/>
            <a:r>
              <a:rPr lang="en-US" dirty="0"/>
              <a:t>Refinement</a:t>
            </a:r>
            <a:r>
              <a:rPr lang="fr-FR" dirty="0"/>
              <a:t> model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4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5183497" y="1530351"/>
            <a:ext cx="3921968" cy="4186786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265273" y="1530351"/>
            <a:ext cx="3880546" cy="4186786"/>
          </a:xfrm>
          <a:prstGeom prst="rect">
            <a:avLst/>
          </a:prstGeom>
          <a:solidFill>
            <a:srgbClr val="00B0F0">
              <a:alpha val="5000"/>
            </a:srgb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Electron </a:t>
            </a:r>
            <a:r>
              <a:rPr lang="en-US" dirty="0"/>
              <a:t>density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158811"/>
            <a:ext cx="8557257" cy="471865"/>
          </a:xfrm>
        </p:spPr>
        <p:txBody>
          <a:bodyPr/>
          <a:lstStyle/>
          <a:p>
            <a:r>
              <a:rPr lang="fr-FR" altLang="zh-CN" noProof="1"/>
              <a:t>Experimental observations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35531" y="3264498"/>
            <a:ext cx="1171796" cy="461665"/>
          </a:xfrm>
          <a:prstGeom prst="rect">
            <a:avLst/>
          </a:prstGeom>
          <a:noFill/>
          <a:ln w="12700">
            <a:noFill/>
          </a:ln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b="1" dirty="0">
                <a:latin typeface="Helvetica"/>
                <a:cs typeface="Helvetica"/>
              </a:rPr>
              <a:t>X ray diffraction</a:t>
            </a:r>
          </a:p>
          <a:p>
            <a:pPr algn="ctr"/>
            <a:r>
              <a:rPr lang="fr-FR" sz="1200" b="1" dirty="0">
                <a:latin typeface="Helvetica"/>
                <a:cs typeface="Helvetica"/>
              </a:rPr>
              <a:t>(XRD)</a:t>
            </a:r>
            <a:endParaRPr lang="en-US" sz="1200" b="1" dirty="0">
              <a:latin typeface="Helvetica"/>
              <a:cs typeface="Helvetica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064708" y="3262862"/>
            <a:ext cx="2098331" cy="461665"/>
          </a:xfrm>
          <a:prstGeom prst="rect">
            <a:avLst/>
          </a:prstGeom>
          <a:noFill/>
          <a:ln w="12700">
            <a:noFill/>
          </a:ln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200" b="1" dirty="0">
                <a:latin typeface="Helvetica"/>
                <a:cs typeface="Helvetica"/>
              </a:rPr>
              <a:t>Polarized</a:t>
            </a:r>
            <a:r>
              <a:rPr lang="fr-FR" sz="1200" b="1" dirty="0">
                <a:latin typeface="Helvetica"/>
                <a:cs typeface="Helvetica"/>
              </a:rPr>
              <a:t> neutron diffraction</a:t>
            </a:r>
          </a:p>
          <a:p>
            <a:pPr algn="ctr"/>
            <a:r>
              <a:rPr lang="fr-FR" sz="1200" b="1" dirty="0">
                <a:latin typeface="Helvetica"/>
                <a:cs typeface="Helvetica"/>
              </a:rPr>
              <a:t>(PND)</a:t>
            </a:r>
            <a:endParaRPr lang="en-US" sz="1200" b="1" dirty="0">
              <a:latin typeface="Helvetica"/>
              <a:cs typeface="Helvetica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352682" y="3272226"/>
            <a:ext cx="1453924" cy="461665"/>
          </a:xfrm>
          <a:prstGeom prst="rect">
            <a:avLst/>
          </a:prstGeom>
          <a:noFill/>
          <a:ln w="12700">
            <a:noFill/>
          </a:ln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b="1" dirty="0">
                <a:latin typeface="Helvetica"/>
                <a:cs typeface="Helvetica"/>
              </a:rPr>
              <a:t>Compton </a:t>
            </a:r>
            <a:r>
              <a:rPr lang="en-US" sz="1200" b="1" dirty="0">
                <a:latin typeface="Helvetica"/>
                <a:cs typeface="Helvetica"/>
              </a:rPr>
              <a:t>scattering</a:t>
            </a:r>
          </a:p>
          <a:p>
            <a:pPr algn="ctr"/>
            <a:r>
              <a:rPr lang="fr-FR" sz="1200" b="1" dirty="0">
                <a:latin typeface="Helvetica"/>
                <a:cs typeface="Helvetica"/>
              </a:rPr>
              <a:t>(CS)</a:t>
            </a:r>
            <a:endParaRPr lang="en-US" sz="1200" b="1" dirty="0">
              <a:latin typeface="Helvetica"/>
              <a:cs typeface="Helvetica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865115" y="3264498"/>
            <a:ext cx="2164054" cy="461665"/>
          </a:xfrm>
          <a:prstGeom prst="rect">
            <a:avLst/>
          </a:prstGeom>
          <a:noFill/>
          <a:ln w="12700">
            <a:noFill/>
          </a:ln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200" b="1" dirty="0">
                <a:latin typeface="Helvetica"/>
                <a:cs typeface="Helvetica"/>
              </a:rPr>
              <a:t>Magnetic</a:t>
            </a:r>
            <a:r>
              <a:rPr lang="fr-FR" sz="1200" b="1" dirty="0">
                <a:latin typeface="Helvetica"/>
                <a:cs typeface="Helvetica"/>
              </a:rPr>
              <a:t> Compton </a:t>
            </a:r>
            <a:r>
              <a:rPr lang="en-US" sz="1200" b="1" dirty="0">
                <a:latin typeface="Helvetica"/>
                <a:cs typeface="Helvetica"/>
              </a:rPr>
              <a:t>scattering</a:t>
            </a:r>
          </a:p>
          <a:p>
            <a:pPr algn="ctr"/>
            <a:r>
              <a:rPr lang="fr-FR" sz="1200" b="1" dirty="0">
                <a:latin typeface="Helvetica"/>
                <a:cs typeface="Helvetica"/>
              </a:rPr>
              <a:t>(MCS)</a:t>
            </a:r>
            <a:endParaRPr lang="en-US" sz="1200" b="1" dirty="0"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1941650" y="3819980"/>
                <a:ext cx="568833" cy="40479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50" y="3819980"/>
                <a:ext cx="568833" cy="404791"/>
              </a:xfrm>
              <a:prstGeom prst="rect">
                <a:avLst/>
              </a:prstGeom>
              <a:blipFill rotWithShape="0">
                <a:blip r:embed="rId3"/>
                <a:stretch>
                  <a:fillRect l="-12903" r="-967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3762269" y="3791063"/>
                <a:ext cx="887595" cy="43370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269" y="3791063"/>
                <a:ext cx="887595" cy="433708"/>
              </a:xfrm>
              <a:prstGeom prst="rect">
                <a:avLst/>
              </a:prstGeom>
              <a:blipFill rotWithShape="0">
                <a:blip r:embed="rId4"/>
                <a:stretch>
                  <a:fillRect l="-8904" r="-6849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5742085" y="3852375"/>
                <a:ext cx="67511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85" y="3852375"/>
                <a:ext cx="67511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6216" r="-991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7406395" y="3832869"/>
                <a:ext cx="1081492" cy="39190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395" y="3832869"/>
                <a:ext cx="1081492" cy="391902"/>
              </a:xfrm>
              <a:prstGeom prst="rect">
                <a:avLst/>
              </a:prstGeom>
              <a:blipFill rotWithShape="0">
                <a:blip r:embed="rId6"/>
                <a:stretch>
                  <a:fillRect l="-7910" r="-452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1883868" y="1546323"/>
                <a:ext cx="67511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868" y="1546323"/>
                <a:ext cx="67511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23333" r="-252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3637047" y="1528731"/>
                <a:ext cx="953668" cy="39190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047" y="1528731"/>
                <a:ext cx="953668" cy="391902"/>
              </a:xfrm>
              <a:prstGeom prst="rect">
                <a:avLst/>
              </a:prstGeom>
              <a:blipFill rotWithShape="0">
                <a:blip r:embed="rId8"/>
                <a:stretch>
                  <a:fillRect l="-3846" t="-20313" r="-25641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5754753" y="1544103"/>
                <a:ext cx="649782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753" y="1544103"/>
                <a:ext cx="649782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21311" r="-29907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7493170" y="1525809"/>
                <a:ext cx="907943" cy="39190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170" y="1525809"/>
                <a:ext cx="907943" cy="391902"/>
              </a:xfrm>
              <a:prstGeom prst="rect">
                <a:avLst/>
              </a:prstGeom>
              <a:blipFill rotWithShape="0">
                <a:blip r:embed="rId10"/>
                <a:stretch>
                  <a:fillRect l="-5369" t="-18462" r="-3087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/>
          <p:cNvCxnSpPr>
            <a:stCxn id="7" idx="0"/>
            <a:endCxn id="45" idx="2"/>
          </p:cNvCxnSpPr>
          <p:nvPr/>
        </p:nvCxnSpPr>
        <p:spPr>
          <a:xfrm flipH="1" flipV="1">
            <a:off x="2218320" y="3098828"/>
            <a:ext cx="3109" cy="165670"/>
          </a:xfrm>
          <a:prstGeom prst="straightConnector1">
            <a:avLst/>
          </a:prstGeom>
          <a:ln w="25400"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309417" y="2083165"/>
            <a:ext cx="1817805" cy="1015663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dirty="0">
                <a:latin typeface="Helvetica"/>
                <a:cs typeface="Helvetica"/>
              </a:rPr>
              <a:t>Maximum </a:t>
            </a:r>
            <a:r>
              <a:rPr lang="en-US" sz="1200" dirty="0">
                <a:latin typeface="Helvetica"/>
                <a:cs typeface="Helvetica"/>
              </a:rPr>
              <a:t>entropy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en-US" sz="1200" dirty="0">
                <a:latin typeface="Helvetica"/>
                <a:cs typeface="Helvetica"/>
              </a:rPr>
              <a:t>method 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(model free)</a:t>
            </a:r>
            <a:endParaRPr lang="fr-FR" sz="1200" dirty="0">
              <a:latin typeface="Helvetica"/>
              <a:cs typeface="Helvetica"/>
            </a:endParaRPr>
          </a:p>
          <a:p>
            <a:pPr algn="ctr"/>
            <a:r>
              <a:rPr lang="fr-FR" sz="1200" dirty="0">
                <a:latin typeface="Helvetica"/>
                <a:cs typeface="Helvetica"/>
              </a:rPr>
              <a:t>Independent </a:t>
            </a:r>
            <a:r>
              <a:rPr lang="en-US" sz="1200" dirty="0">
                <a:latin typeface="Helvetica"/>
                <a:cs typeface="Helvetica"/>
              </a:rPr>
              <a:t>atoms</a:t>
            </a:r>
            <a:r>
              <a:rPr lang="fr-FR" sz="1200" dirty="0">
                <a:latin typeface="Helvetica"/>
                <a:cs typeface="Helvetica"/>
              </a:rPr>
              <a:t> model</a:t>
            </a:r>
          </a:p>
          <a:p>
            <a:pPr algn="ctr"/>
            <a:r>
              <a:rPr lang="fr-FR" sz="1200" dirty="0">
                <a:latin typeface="Helvetica"/>
                <a:cs typeface="Helvetica"/>
              </a:rPr>
              <a:t>Hansen-Coppens model</a:t>
            </a:r>
          </a:p>
          <a:p>
            <a:pPr algn="ctr"/>
            <a:r>
              <a:rPr lang="fr-FR" sz="1200" dirty="0">
                <a:latin typeface="Helvetica"/>
                <a:cs typeface="Helvetica"/>
              </a:rPr>
              <a:t>…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93600" y="3322672"/>
            <a:ext cx="1009902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sz="1400" b="1" dirty="0">
                <a:latin typeface="Helvetica"/>
                <a:cs typeface="Helvetica"/>
              </a:rPr>
              <a:t>Techniques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061" y="3863658"/>
            <a:ext cx="1173388" cy="307777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fr-FR" sz="1400" b="1" dirty="0">
                <a:latin typeface="Helvetica"/>
                <a:cs typeface="Helvetica"/>
              </a:rPr>
              <a:t>Observations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39415" y="1538261"/>
            <a:ext cx="920582" cy="52322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Electron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densities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93600" y="2182008"/>
            <a:ext cx="1009227" cy="52322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Refinement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models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03714" y="2102849"/>
            <a:ext cx="1817805" cy="1015663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dirty="0">
                <a:latin typeface="Helvetica"/>
                <a:cs typeface="Helvetica"/>
              </a:rPr>
              <a:t>Maximum </a:t>
            </a:r>
            <a:r>
              <a:rPr lang="en-US" sz="1200" dirty="0">
                <a:latin typeface="Helvetica"/>
                <a:cs typeface="Helvetica"/>
              </a:rPr>
              <a:t>entropy</a:t>
            </a:r>
            <a:r>
              <a:rPr lang="fr-FR" sz="1200" dirty="0">
                <a:latin typeface="Helvetica"/>
                <a:cs typeface="Helvetica"/>
              </a:rPr>
              <a:t> </a:t>
            </a:r>
            <a:r>
              <a:rPr lang="en-US" sz="1200" dirty="0">
                <a:latin typeface="Helvetica"/>
                <a:cs typeface="Helvetica"/>
              </a:rPr>
              <a:t>method 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(model free)</a:t>
            </a:r>
          </a:p>
          <a:p>
            <a:pPr algn="ctr"/>
            <a:r>
              <a:rPr lang="fr-FR" sz="1200" dirty="0">
                <a:latin typeface="Helvetica"/>
                <a:cs typeface="Helvetica"/>
              </a:rPr>
              <a:t>Atomic orbital model</a:t>
            </a:r>
          </a:p>
          <a:p>
            <a:pPr algn="ctr"/>
            <a:r>
              <a:rPr lang="fr-FR" sz="1200" dirty="0">
                <a:latin typeface="Helvetica"/>
                <a:cs typeface="Helvetica"/>
              </a:rPr>
              <a:t>Hansen-Coppens model</a:t>
            </a:r>
          </a:p>
          <a:p>
            <a:pPr algn="ctr"/>
            <a:r>
              <a:rPr lang="fr-FR" sz="1200" dirty="0">
                <a:latin typeface="Helvetica"/>
                <a:cs typeface="Helvetica"/>
              </a:rPr>
              <a:t>…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5290967" y="2326659"/>
            <a:ext cx="1577355" cy="646331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dirty="0">
                <a:latin typeface="Helvetica"/>
                <a:cs typeface="Helvetica"/>
              </a:rPr>
              <a:t>Reconstruction </a:t>
            </a:r>
            <a:r>
              <a:rPr lang="en-US" sz="1200" dirty="0">
                <a:latin typeface="Helvetica"/>
                <a:cs typeface="Helvetica"/>
              </a:rPr>
              <a:t>method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(model free)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…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158464" y="2326659"/>
            <a:ext cx="1577355" cy="646331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200" dirty="0">
                <a:latin typeface="Helvetica"/>
                <a:cs typeface="Helvetica"/>
              </a:rPr>
              <a:t>Reconstruction </a:t>
            </a:r>
            <a:r>
              <a:rPr lang="en-US" sz="1200" dirty="0">
                <a:latin typeface="Helvetica"/>
                <a:cs typeface="Helvetica"/>
              </a:rPr>
              <a:t>method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(model free)</a:t>
            </a:r>
          </a:p>
          <a:p>
            <a:pPr algn="ctr"/>
            <a:r>
              <a:rPr lang="en-US" sz="1200" dirty="0">
                <a:latin typeface="Helvetica"/>
                <a:cs typeface="Helvetica"/>
              </a:rPr>
              <a:t>…</a:t>
            </a:r>
            <a:r>
              <a:rPr lang="fr-FR" sz="1200" dirty="0">
                <a:latin typeface="Helvetica"/>
                <a:cs typeface="Helvetica"/>
              </a:rPr>
              <a:t> 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239949" y="4665219"/>
            <a:ext cx="177170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sz="1600" dirty="0">
                <a:latin typeface="Helvetica"/>
                <a:cs typeface="Helvetica"/>
              </a:rPr>
              <a:t>‘spin-split’ model</a:t>
            </a:r>
            <a:r>
              <a:rPr lang="fr-FR" sz="1600" baseline="30000" dirty="0">
                <a:latin typeface="Helvetica"/>
                <a:cs typeface="Helvetica"/>
              </a:rPr>
              <a:t>[1,2]</a:t>
            </a:r>
            <a:endParaRPr lang="en-US" sz="1600" baseline="30000" dirty="0">
              <a:latin typeface="Helvetica"/>
              <a:cs typeface="Helvetica"/>
            </a:endParaRPr>
          </a:p>
        </p:txBody>
      </p:sp>
      <p:cxnSp>
        <p:nvCxnSpPr>
          <p:cNvPr id="60" name="Connecteur droit avec flèche 59"/>
          <p:cNvCxnSpPr>
            <a:stCxn id="34" idx="2"/>
            <a:endCxn id="58" idx="0"/>
          </p:cNvCxnSpPr>
          <p:nvPr/>
        </p:nvCxnSpPr>
        <p:spPr>
          <a:xfrm>
            <a:off x="2226067" y="4224771"/>
            <a:ext cx="899734" cy="440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35" idx="2"/>
            <a:endCxn id="58" idx="0"/>
          </p:cNvCxnSpPr>
          <p:nvPr/>
        </p:nvCxnSpPr>
        <p:spPr>
          <a:xfrm flipH="1">
            <a:off x="3125801" y="4224771"/>
            <a:ext cx="1080266" cy="440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/>
              <p:cNvSpPr txBox="1"/>
              <p:nvPr/>
            </p:nvSpPr>
            <p:spPr>
              <a:xfrm>
                <a:off x="2515323" y="5245631"/>
                <a:ext cx="1220950" cy="391902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,↓,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ZoneText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323" y="5245631"/>
                <a:ext cx="1220950" cy="391902"/>
              </a:xfrm>
              <a:prstGeom prst="rect">
                <a:avLst/>
              </a:prstGeom>
              <a:blipFill rotWithShape="0">
                <a:blip r:embed="rId11"/>
                <a:stretch>
                  <a:fillRect l="-1500" t="-20313" r="-18000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necteur droit avec flèche 67"/>
          <p:cNvCxnSpPr>
            <a:stCxn id="58" idx="2"/>
            <a:endCxn id="66" idx="0"/>
          </p:cNvCxnSpPr>
          <p:nvPr/>
        </p:nvCxnSpPr>
        <p:spPr>
          <a:xfrm flipH="1">
            <a:off x="3125798" y="5003773"/>
            <a:ext cx="3" cy="241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3122" y="4575748"/>
            <a:ext cx="939499" cy="52322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Joint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refinement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407153" y="6246143"/>
            <a:ext cx="1716239" cy="646331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200" dirty="0"/>
              <a:t>[1] Deutsch, M. et al., 2012</a:t>
            </a:r>
          </a:p>
          <a:p>
            <a:r>
              <a:rPr lang="en-US" sz="1200" dirty="0"/>
              <a:t>[2] Deutsch, M. et al., 2014</a:t>
            </a:r>
          </a:p>
          <a:p>
            <a:r>
              <a:rPr lang="en-US" sz="1200" dirty="0"/>
              <a:t>[3] </a:t>
            </a:r>
            <a:r>
              <a:rPr lang="en-US" sz="1200" dirty="0" err="1"/>
              <a:t>Macchi</a:t>
            </a:r>
            <a:r>
              <a:rPr lang="en-US" sz="1200" dirty="0"/>
              <a:t>, P. et al., 2015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3791800" y="5328835"/>
            <a:ext cx="130965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solidFill>
                  <a:srgbClr val="00B0F0"/>
                </a:solidFill>
                <a:latin typeface="Helvetica"/>
                <a:cs typeface="Helvetica"/>
              </a:rPr>
              <a:t>position </a:t>
            </a:r>
            <a:r>
              <a:rPr lang="en-US" sz="1600" dirty="0">
                <a:solidFill>
                  <a:srgbClr val="00B0F0"/>
                </a:solidFill>
                <a:latin typeface="Helvetica"/>
                <a:cs typeface="Helvetica"/>
              </a:rPr>
              <a:t>space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7411035" y="5329796"/>
            <a:ext cx="1631857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momentum space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457111" y="5875779"/>
            <a:ext cx="5179303" cy="40011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whole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is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more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than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the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sum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of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its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parts</a:t>
            </a:r>
            <a:r>
              <a:rPr lang="fr-FR" sz="2000" baseline="30000" dirty="0">
                <a:solidFill>
                  <a:srgbClr val="FF0000"/>
                </a:solidFill>
                <a:latin typeface="Helvetica"/>
                <a:cs typeface="Helvetica"/>
              </a:rPr>
              <a:t>[3]</a:t>
            </a:r>
            <a:endParaRPr lang="en-US" sz="2000" baseline="30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664877" y="6118438"/>
            <a:ext cx="1551707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fr-FR" dirty="0">
                <a:latin typeface="Helvetica"/>
                <a:cs typeface="Helvetica"/>
              </a:rPr>
              <a:t>Joint </a:t>
            </a:r>
            <a:r>
              <a:rPr lang="en-US" dirty="0">
                <a:latin typeface="Helvetica"/>
                <a:cs typeface="Helvetica"/>
              </a:rPr>
              <a:t>models</a:t>
            </a:r>
            <a:r>
              <a:rPr lang="fr-FR" dirty="0">
                <a:latin typeface="Helvetica"/>
                <a:cs typeface="Helvetica"/>
              </a:rPr>
              <a:t>??</a:t>
            </a:r>
            <a:endParaRPr lang="en-US" baseline="30000" dirty="0">
              <a:latin typeface="Helvetica"/>
              <a:cs typeface="Helvetica"/>
            </a:endParaRPr>
          </a:p>
        </p:txBody>
      </p:sp>
      <p:cxnSp>
        <p:nvCxnSpPr>
          <p:cNvPr id="81" name="Connecteur droit avec flèche 80"/>
          <p:cNvCxnSpPr>
            <a:stCxn id="74" idx="2"/>
            <a:endCxn id="79" idx="0"/>
          </p:cNvCxnSpPr>
          <p:nvPr/>
        </p:nvCxnSpPr>
        <p:spPr>
          <a:xfrm>
            <a:off x="4446627" y="5667389"/>
            <a:ext cx="1994104" cy="4510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>
            <a:stCxn id="75" idx="2"/>
            <a:endCxn id="79" idx="0"/>
          </p:cNvCxnSpPr>
          <p:nvPr/>
        </p:nvCxnSpPr>
        <p:spPr>
          <a:xfrm flipH="1">
            <a:off x="6440731" y="5668350"/>
            <a:ext cx="1786233" cy="450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45" idx="0"/>
            <a:endCxn id="38" idx="2"/>
          </p:cNvCxnSpPr>
          <p:nvPr/>
        </p:nvCxnSpPr>
        <p:spPr>
          <a:xfrm flipV="1">
            <a:off x="2218320" y="1915655"/>
            <a:ext cx="3107" cy="16751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stCxn id="24" idx="0"/>
            <a:endCxn id="51" idx="2"/>
          </p:cNvCxnSpPr>
          <p:nvPr/>
        </p:nvCxnSpPr>
        <p:spPr>
          <a:xfrm flipH="1" flipV="1">
            <a:off x="4112617" y="3118512"/>
            <a:ext cx="1257" cy="144350"/>
          </a:xfrm>
          <a:prstGeom prst="straightConnector1">
            <a:avLst/>
          </a:prstGeom>
          <a:ln w="25400"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51" idx="0"/>
            <a:endCxn id="39" idx="2"/>
          </p:cNvCxnSpPr>
          <p:nvPr/>
        </p:nvCxnSpPr>
        <p:spPr>
          <a:xfrm flipV="1">
            <a:off x="4112617" y="1920633"/>
            <a:ext cx="1264" cy="18221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stCxn id="25" idx="0"/>
            <a:endCxn id="52" idx="2"/>
          </p:cNvCxnSpPr>
          <p:nvPr/>
        </p:nvCxnSpPr>
        <p:spPr>
          <a:xfrm flipV="1">
            <a:off x="6079644" y="2972990"/>
            <a:ext cx="1" cy="299236"/>
          </a:xfrm>
          <a:prstGeom prst="straightConnector1">
            <a:avLst/>
          </a:prstGeom>
          <a:ln w="25400"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52" idx="0"/>
            <a:endCxn id="40" idx="2"/>
          </p:cNvCxnSpPr>
          <p:nvPr/>
        </p:nvCxnSpPr>
        <p:spPr>
          <a:xfrm flipH="1" flipV="1">
            <a:off x="6079644" y="1913435"/>
            <a:ext cx="1" cy="41322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>
            <a:stCxn id="33" idx="0"/>
            <a:endCxn id="53" idx="2"/>
          </p:cNvCxnSpPr>
          <p:nvPr/>
        </p:nvCxnSpPr>
        <p:spPr>
          <a:xfrm flipV="1">
            <a:off x="7947142" y="2972990"/>
            <a:ext cx="0" cy="291508"/>
          </a:xfrm>
          <a:prstGeom prst="straightConnector1">
            <a:avLst/>
          </a:prstGeom>
          <a:ln w="25400"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53" idx="0"/>
            <a:endCxn id="41" idx="2"/>
          </p:cNvCxnSpPr>
          <p:nvPr/>
        </p:nvCxnSpPr>
        <p:spPr>
          <a:xfrm flipV="1">
            <a:off x="7947142" y="1917711"/>
            <a:ext cx="0" cy="40894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7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2" grpId="0" animBg="1"/>
      <p:bldP spid="7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46" grpId="0"/>
      <p:bldP spid="48" grpId="0"/>
      <p:bldP spid="50" grpId="0"/>
      <p:bldP spid="49" grpId="0"/>
      <p:bldP spid="51" grpId="0"/>
      <p:bldP spid="52" grpId="0"/>
      <p:bldP spid="53" grpId="0"/>
      <p:bldP spid="58" grpId="0"/>
      <p:bldP spid="66" grpId="0"/>
      <p:bldP spid="70" grpId="0"/>
      <p:bldP spid="71" grpId="0"/>
      <p:bldP spid="74" grpId="0"/>
      <p:bldP spid="75" grpId="0"/>
      <p:bldP spid="76" grpId="0"/>
      <p:bldP spid="79" grpId="0"/>
      <p:bldP spid="7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en-US" altLang="zh-CN" noProof="1"/>
              <a:t>Cluster approach: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83" y="2081716"/>
            <a:ext cx="2582415" cy="3237951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3043298" y="3231109"/>
            <a:ext cx="687582" cy="8603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e 13"/>
          <p:cNvGrpSpPr/>
          <p:nvPr/>
        </p:nvGrpSpPr>
        <p:grpSpPr>
          <a:xfrm>
            <a:off x="5303995" y="6114270"/>
            <a:ext cx="3147273" cy="339166"/>
            <a:chOff x="5303995" y="6483924"/>
            <a:chExt cx="3147273" cy="339166"/>
          </a:xfrm>
        </p:grpSpPr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5555053" y="6483924"/>
              <a:ext cx="2896215" cy="326840"/>
            </a:xfrm>
            <a:prstGeom prst="rect">
              <a:avLst/>
            </a:prstGeom>
          </p:spPr>
          <p:txBody>
            <a:bodyPr vert="horz" lIns="10800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63003C"/>
                </a:buClr>
                <a:buFont typeface="Wingdings" charset="2"/>
                <a:buChar char="v"/>
                <a:defRPr sz="20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1400" dirty="0"/>
                <a:t>: point charge at nuclei positions</a:t>
              </a:r>
              <a:endParaRPr kumimoji="1" lang="zh-CN" altLang="en-US" sz="1400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95" y="6519601"/>
              <a:ext cx="330111" cy="303489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3842426" y="1507785"/>
            <a:ext cx="5104406" cy="4652594"/>
            <a:chOff x="3842426" y="1857983"/>
            <a:chExt cx="5104406" cy="465259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426" y="1857983"/>
              <a:ext cx="5104406" cy="4652594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7090813" y="3871330"/>
              <a:ext cx="198772" cy="400110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289585" y="3915492"/>
              <a:ext cx="84960" cy="29751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507292" y="3882308"/>
              <a:ext cx="198772" cy="400110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706064" y="3926470"/>
              <a:ext cx="84960" cy="29751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841915" y="1513915"/>
            <a:ext cx="5104406" cy="4652594"/>
            <a:chOff x="3846069" y="1744048"/>
            <a:chExt cx="5104406" cy="465259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069" y="1744048"/>
              <a:ext cx="5104406" cy="4652594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509152" y="3772932"/>
              <a:ext cx="198772" cy="400110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711099" y="3820269"/>
              <a:ext cx="84960" cy="29751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098484" y="3759428"/>
              <a:ext cx="198772" cy="400110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297256" y="3803590"/>
              <a:ext cx="84960" cy="29751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20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ont_char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0608" y="1523473"/>
            <a:ext cx="5181207" cy="4616917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13564" y="6423724"/>
            <a:ext cx="7744171" cy="46166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S. Gueddida, Z. Yan, J. M. Gillet, </a:t>
            </a:r>
            <a:r>
              <a:rPr lang="en-US" sz="1200" i="1" dirty="0" err="1">
                <a:latin typeface="Helvetica"/>
                <a:cs typeface="Helvetica"/>
              </a:rPr>
              <a:t>Acta</a:t>
            </a:r>
            <a:r>
              <a:rPr lang="en-US" sz="1200" i="1" dirty="0">
                <a:latin typeface="Helvetica"/>
                <a:cs typeface="Helvetica"/>
              </a:rPr>
              <a:t> </a:t>
            </a:r>
            <a:r>
              <a:rPr lang="en-US" sz="1200" i="1" dirty="0" err="1">
                <a:latin typeface="Helvetica"/>
                <a:cs typeface="Helvetica"/>
              </a:rPr>
              <a:t>Crystallographica</a:t>
            </a:r>
            <a:r>
              <a:rPr lang="en-US" sz="1200" i="1" dirty="0">
                <a:latin typeface="Helvetica"/>
                <a:cs typeface="Helvetica"/>
              </a:rPr>
              <a:t> Section A: Foundations and Advances. </a:t>
            </a:r>
            <a:r>
              <a:rPr lang="en-US" sz="1200" dirty="0">
                <a:latin typeface="Helvetica"/>
                <a:cs typeface="Helvetica"/>
              </a:rPr>
              <a:t>(2017) (accepted)</a:t>
            </a:r>
          </a:p>
          <a:p>
            <a:r>
              <a:rPr lang="en-US" sz="1200" dirty="0">
                <a:latin typeface="Helvetica"/>
                <a:cs typeface="Helvetica"/>
              </a:rPr>
              <a:t>S. Gueddida, Z. Yan, J. M. Gillet,</a:t>
            </a:r>
            <a:r>
              <a:rPr lang="en-US" sz="1200" i="1" dirty="0">
                <a:latin typeface="Helvetica"/>
                <a:cs typeface="Helvetica"/>
              </a:rPr>
              <a:t>." Physical Chemistry Chemical Physics. </a:t>
            </a:r>
            <a:r>
              <a:rPr lang="en-US" sz="1200" dirty="0">
                <a:latin typeface="Helvetica"/>
                <a:cs typeface="Helvetica"/>
              </a:rPr>
              <a:t>(2018)  (submitted)</a:t>
            </a:r>
          </a:p>
        </p:txBody>
      </p:sp>
    </p:spTree>
    <p:extLst>
      <p:ext uri="{BB962C8B-B14F-4D97-AF65-F5344CB8AC3E}">
        <p14:creationId xmlns:p14="http://schemas.microsoft.com/office/powerpoint/2010/main" val="9364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en-US" altLang="zh-CN" noProof="1"/>
              <a:t>Basis set optimization (only radial functions):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387" y="2854816"/>
            <a:ext cx="6579870" cy="3855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155" y="2259204"/>
            <a:ext cx="6472580" cy="3855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59" y="5258399"/>
            <a:ext cx="8385353" cy="6554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55" y="3545014"/>
            <a:ext cx="3667963" cy="2950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10" y="4329762"/>
            <a:ext cx="870052" cy="2799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5217" y="1801282"/>
            <a:ext cx="282718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Gaussian type orbitals (GTOs):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6559" y="4858289"/>
            <a:ext cx="2067874" cy="40011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Hansen-Coppens: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6559" y="6501198"/>
            <a:ext cx="2978379" cy="276999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P. Becker &amp; P. Coppens. </a:t>
            </a:r>
            <a:r>
              <a:rPr lang="en-US" sz="1200" i="1" dirty="0" err="1">
                <a:latin typeface="Helvetica"/>
                <a:cs typeface="Helvetica"/>
              </a:rPr>
              <a:t>Acta</a:t>
            </a:r>
            <a:r>
              <a:rPr lang="en-US" sz="1200" i="1" dirty="0">
                <a:latin typeface="Helvetica"/>
                <a:cs typeface="Helvetica"/>
              </a:rPr>
              <a:t> </a:t>
            </a:r>
            <a:r>
              <a:rPr lang="en-US" sz="1200" i="1" dirty="0" err="1">
                <a:latin typeface="Helvetica"/>
                <a:cs typeface="Helvetica"/>
              </a:rPr>
              <a:t>Cryst</a:t>
            </a:r>
            <a:r>
              <a:rPr lang="en-US" sz="1200" dirty="0">
                <a:latin typeface="Helvetica"/>
                <a:cs typeface="Helvetica"/>
              </a:rPr>
              <a:t>. (1985).</a:t>
            </a:r>
          </a:p>
        </p:txBody>
      </p:sp>
    </p:spTree>
    <p:extLst>
      <p:ext uri="{BB962C8B-B14F-4D97-AF65-F5344CB8AC3E}">
        <p14:creationId xmlns:p14="http://schemas.microsoft.com/office/powerpoint/2010/main" val="40574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en-US" altLang="zh-CN" noProof="1"/>
              <a:t>Molecular occupation refinement: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885217" y="1801282"/>
            <a:ext cx="207268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CASSCF-like method: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85217" y="6437398"/>
            <a:ext cx="3609963" cy="276999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CASSCF: Complete active space self-consistent field</a:t>
            </a:r>
          </a:p>
        </p:txBody>
      </p:sp>
      <p:grpSp>
        <p:nvGrpSpPr>
          <p:cNvPr id="111" name="Groupe 110"/>
          <p:cNvGrpSpPr/>
          <p:nvPr/>
        </p:nvGrpSpPr>
        <p:grpSpPr>
          <a:xfrm>
            <a:off x="68338" y="2295723"/>
            <a:ext cx="1396280" cy="2812332"/>
            <a:chOff x="68338" y="2461096"/>
            <a:chExt cx="1396280" cy="2812332"/>
          </a:xfrm>
        </p:grpSpPr>
        <p:sp>
          <p:nvSpPr>
            <p:cNvPr id="13" name="Accolade ouvrante 12"/>
            <p:cNvSpPr/>
            <p:nvPr/>
          </p:nvSpPr>
          <p:spPr>
            <a:xfrm>
              <a:off x="1177946" y="2461096"/>
              <a:ext cx="286672" cy="1384571"/>
            </a:xfrm>
            <a:prstGeom prst="leftBrace">
              <a:avLst>
                <a:gd name="adj1" fmla="val 8333"/>
                <a:gd name="adj2" fmla="val 4941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ccolade ouvrante 14"/>
            <p:cNvSpPr/>
            <p:nvPr/>
          </p:nvSpPr>
          <p:spPr>
            <a:xfrm>
              <a:off x="1174130" y="3924265"/>
              <a:ext cx="286672" cy="1349163"/>
            </a:xfrm>
            <a:prstGeom prst="leftBrace">
              <a:avLst>
                <a:gd name="adj1" fmla="val 8333"/>
                <a:gd name="adj2" fmla="val 4941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19012" y="4429569"/>
              <a:ext cx="865622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Occupied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8338" y="2977651"/>
              <a:ext cx="1080424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Unoccupied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29704" y="3744024"/>
              <a:ext cx="875240" cy="30777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"/>
                  <a:cs typeface="Helvetica"/>
                </a:rPr>
                <a:t>Fermi level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7698" y="3148516"/>
            <a:ext cx="1292156" cy="1094758"/>
            <a:chOff x="1927698" y="3148516"/>
            <a:chExt cx="1292156" cy="1094758"/>
          </a:xfrm>
        </p:grpSpPr>
        <p:cxnSp>
          <p:nvCxnSpPr>
            <p:cNvPr id="40" name="Connecteur droit 39"/>
            <p:cNvCxnSpPr/>
            <p:nvPr/>
          </p:nvCxnSpPr>
          <p:spPr>
            <a:xfrm flipH="1">
              <a:off x="1945530" y="3148516"/>
              <a:ext cx="1274324" cy="0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1927698" y="4243274"/>
              <a:ext cx="1274324" cy="0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1750979" y="2228155"/>
            <a:ext cx="2593144" cy="3076641"/>
            <a:chOff x="1750979" y="2228155"/>
            <a:chExt cx="2593144" cy="3076641"/>
          </a:xfrm>
        </p:grpSpPr>
        <p:cxnSp>
          <p:nvCxnSpPr>
            <p:cNvPr id="8" name="Connecteur droit 7"/>
            <p:cNvCxnSpPr/>
            <p:nvPr/>
          </p:nvCxnSpPr>
          <p:spPr>
            <a:xfrm flipV="1">
              <a:off x="1750979" y="2315180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V="1">
              <a:off x="1750979" y="2870962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1750979" y="3426744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1750979" y="3977453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1750979" y="4528162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1750979" y="5078871"/>
              <a:ext cx="1712068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2274415" y="4337173"/>
              <a:ext cx="3935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2845101" y="4368614"/>
              <a:ext cx="0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2274415" y="4891378"/>
              <a:ext cx="3935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845101" y="4922819"/>
              <a:ext cx="0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2274415" y="3787702"/>
              <a:ext cx="3935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2845101" y="3819143"/>
              <a:ext cx="0" cy="3819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2538919" y="3073938"/>
              <a:ext cx="0" cy="14591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2535676" y="4169679"/>
              <a:ext cx="0" cy="14591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>
              <a:off x="1930941" y="3699750"/>
              <a:ext cx="1274324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Image 9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3147" y="5011275"/>
              <a:ext cx="242316" cy="227076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0099" y="4445104"/>
              <a:ext cx="248412" cy="227076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9056" y="3894395"/>
              <a:ext cx="275844" cy="227076"/>
            </a:xfrm>
            <a:prstGeom prst="rect">
              <a:avLst/>
            </a:prstGeom>
          </p:spPr>
        </p:pic>
        <p:pic>
          <p:nvPicPr>
            <p:cNvPr id="100" name="Image 9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19" y="3347600"/>
              <a:ext cx="522732" cy="234696"/>
            </a:xfrm>
            <a:prstGeom prst="rect">
              <a:avLst/>
            </a:prstGeom>
          </p:spPr>
        </p:pic>
        <p:pic>
          <p:nvPicPr>
            <p:cNvPr id="101" name="Image 10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19" y="2792298"/>
              <a:ext cx="832104" cy="240792"/>
            </a:xfrm>
            <a:prstGeom prst="rect">
              <a:avLst/>
            </a:prstGeom>
          </p:spPr>
        </p:pic>
        <p:pic>
          <p:nvPicPr>
            <p:cNvPr id="102" name="Image 10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19" y="2228155"/>
              <a:ext cx="568452" cy="240792"/>
            </a:xfrm>
            <a:prstGeom prst="rect">
              <a:avLst/>
            </a:prstGeom>
          </p:spPr>
        </p:pic>
      </p:grpSp>
      <p:grpSp>
        <p:nvGrpSpPr>
          <p:cNvPr id="108" name="Groupe 107"/>
          <p:cNvGrpSpPr/>
          <p:nvPr/>
        </p:nvGrpSpPr>
        <p:grpSpPr>
          <a:xfrm>
            <a:off x="3156626" y="2691280"/>
            <a:ext cx="3633281" cy="1978671"/>
            <a:chOff x="3156626" y="2856653"/>
            <a:chExt cx="3633281" cy="1978671"/>
          </a:xfrm>
        </p:grpSpPr>
        <p:sp>
          <p:nvSpPr>
            <p:cNvPr id="49" name="Ellipse 48"/>
            <p:cNvSpPr/>
            <p:nvPr/>
          </p:nvSpPr>
          <p:spPr>
            <a:xfrm>
              <a:off x="3156626" y="3190358"/>
              <a:ext cx="282102" cy="262646"/>
            </a:xfrm>
            <a:prstGeom prst="ellipse">
              <a:avLst/>
            </a:prstGeom>
            <a:noFill/>
            <a:ln w="15875">
              <a:solidFill>
                <a:schemeClr val="accent1">
                  <a:shade val="95000"/>
                  <a:satMod val="105000"/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Bulle ronde 52"/>
            <p:cNvSpPr/>
            <p:nvPr/>
          </p:nvSpPr>
          <p:spPr>
            <a:xfrm>
              <a:off x="4323338" y="2856653"/>
              <a:ext cx="2466569" cy="904232"/>
            </a:xfrm>
            <a:prstGeom prst="wedgeEllipseCallout">
              <a:avLst>
                <a:gd name="adj1" fmla="val -91853"/>
                <a:gd name="adj2" fmla="val 581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53"/>
            <p:cNvCxnSpPr/>
            <p:nvPr/>
          </p:nvCxnSpPr>
          <p:spPr>
            <a:xfrm>
              <a:off x="4588222" y="3101187"/>
              <a:ext cx="13651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V="1">
              <a:off x="4597950" y="3520777"/>
              <a:ext cx="1365106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H="1">
              <a:off x="4782773" y="3316205"/>
              <a:ext cx="1005186" cy="4168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Image 10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1260" y="4516396"/>
              <a:ext cx="220980" cy="227076"/>
            </a:xfrm>
            <a:prstGeom prst="rect">
              <a:avLst/>
            </a:prstGeom>
          </p:spPr>
        </p:pic>
        <p:sp>
          <p:nvSpPr>
            <p:cNvPr id="77" name="Ellipse 76"/>
            <p:cNvSpPr/>
            <p:nvPr/>
          </p:nvSpPr>
          <p:spPr>
            <a:xfrm>
              <a:off x="3156626" y="4248615"/>
              <a:ext cx="282102" cy="262646"/>
            </a:xfrm>
            <a:prstGeom prst="ellipse">
              <a:avLst/>
            </a:prstGeom>
            <a:noFill/>
            <a:ln w="15875">
              <a:solidFill>
                <a:schemeClr val="accent1">
                  <a:shade val="95000"/>
                  <a:satMod val="105000"/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Bulle ronde 77"/>
            <p:cNvSpPr/>
            <p:nvPr/>
          </p:nvSpPr>
          <p:spPr>
            <a:xfrm>
              <a:off x="4323338" y="3961288"/>
              <a:ext cx="2466569" cy="874036"/>
            </a:xfrm>
            <a:prstGeom prst="wedgeEllipseCallout">
              <a:avLst>
                <a:gd name="adj1" fmla="val -91853"/>
                <a:gd name="adj2" fmla="val 581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Connecteur droit 78"/>
            <p:cNvCxnSpPr/>
            <p:nvPr/>
          </p:nvCxnSpPr>
          <p:spPr>
            <a:xfrm>
              <a:off x="4588222" y="4159444"/>
              <a:ext cx="13651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V="1">
              <a:off x="4597950" y="4579034"/>
              <a:ext cx="1365106" cy="97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flipH="1">
              <a:off x="4782773" y="4374462"/>
              <a:ext cx="1005186" cy="4168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V="1">
              <a:off x="5024100" y="4422601"/>
              <a:ext cx="0" cy="3056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>
              <a:off x="5594786" y="4475621"/>
              <a:ext cx="0" cy="2840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flipV="1">
              <a:off x="5024100" y="3979325"/>
              <a:ext cx="0" cy="3056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>
              <a:off x="5594786" y="4032345"/>
              <a:ext cx="0" cy="2840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Image 10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802" y="4112665"/>
              <a:ext cx="469392" cy="234696"/>
            </a:xfrm>
            <a:prstGeom prst="rect">
              <a:avLst/>
            </a:prstGeom>
          </p:spPr>
        </p:pic>
        <p:pic>
          <p:nvPicPr>
            <p:cNvPr id="104" name="Image 10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1636" y="3427813"/>
              <a:ext cx="516636" cy="249936"/>
            </a:xfrm>
            <a:prstGeom prst="rect">
              <a:avLst/>
            </a:prstGeom>
          </p:spPr>
        </p:pic>
        <p:pic>
          <p:nvPicPr>
            <p:cNvPr id="103" name="Image 10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1636" y="3036335"/>
              <a:ext cx="772668" cy="249936"/>
            </a:xfrm>
            <a:prstGeom prst="rect">
              <a:avLst/>
            </a:prstGeom>
          </p:spPr>
        </p:pic>
      </p:grpSp>
      <p:grpSp>
        <p:nvGrpSpPr>
          <p:cNvPr id="109" name="Groupe 108"/>
          <p:cNvGrpSpPr/>
          <p:nvPr/>
        </p:nvGrpSpPr>
        <p:grpSpPr>
          <a:xfrm>
            <a:off x="7034427" y="2228154"/>
            <a:ext cx="1078803" cy="2860445"/>
            <a:chOff x="7034427" y="2393527"/>
            <a:chExt cx="1078803" cy="2860445"/>
          </a:xfrm>
        </p:grpSpPr>
        <p:sp>
          <p:nvSpPr>
            <p:cNvPr id="91" name="Accolade ouvrante 90"/>
            <p:cNvSpPr/>
            <p:nvPr/>
          </p:nvSpPr>
          <p:spPr>
            <a:xfrm rot="10800000">
              <a:off x="7036293" y="2393527"/>
              <a:ext cx="286672" cy="876328"/>
            </a:xfrm>
            <a:prstGeom prst="leftBrace">
              <a:avLst>
                <a:gd name="adj1" fmla="val 8333"/>
                <a:gd name="adj2" fmla="val 4941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ccolade ouvrante 91"/>
            <p:cNvSpPr/>
            <p:nvPr/>
          </p:nvSpPr>
          <p:spPr>
            <a:xfrm rot="10800000">
              <a:off x="7036293" y="3322059"/>
              <a:ext cx="286672" cy="1064741"/>
            </a:xfrm>
            <a:prstGeom prst="leftBrace">
              <a:avLst>
                <a:gd name="adj1" fmla="val 8333"/>
                <a:gd name="adj2" fmla="val 4941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ccolade ouvrante 92"/>
            <p:cNvSpPr/>
            <p:nvPr/>
          </p:nvSpPr>
          <p:spPr>
            <a:xfrm rot="10800000">
              <a:off x="7034427" y="4437218"/>
              <a:ext cx="286672" cy="816754"/>
            </a:xfrm>
            <a:prstGeom prst="leftBrace">
              <a:avLst>
                <a:gd name="adj1" fmla="val 8333"/>
                <a:gd name="adj2" fmla="val 4941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7602931" y="4666047"/>
              <a:ext cx="444032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Core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7546024" y="3728635"/>
              <a:ext cx="557845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Active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7536662" y="2678906"/>
              <a:ext cx="576568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Virtual</a:t>
              </a:r>
            </a:p>
          </p:txBody>
        </p:sp>
      </p:grpSp>
      <p:sp>
        <p:nvSpPr>
          <p:cNvPr id="112" name="ZoneTexte 111"/>
          <p:cNvSpPr txBox="1"/>
          <p:nvPr/>
        </p:nvSpPr>
        <p:spPr>
          <a:xfrm>
            <a:off x="1975463" y="5300314"/>
            <a:ext cx="1126912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SCF orbitals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6225362" y="5300314"/>
            <a:ext cx="154689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CASSCF orbitals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7546023" y="3560410"/>
            <a:ext cx="557845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Active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30" y="5714333"/>
            <a:ext cx="3852672" cy="551688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1767366" y="5294919"/>
            <a:ext cx="159498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optimized orbitals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304272" y="5286451"/>
            <a:ext cx="134492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refined orbitals</a:t>
            </a:r>
          </a:p>
        </p:txBody>
      </p:sp>
      <p:sp>
        <p:nvSpPr>
          <p:cNvPr id="70" name="Bouton d'action : Aide 69">
            <a:hlinkClick r:id="rId25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2" grpId="0"/>
      <p:bldP spid="112" grpId="1"/>
      <p:bldP spid="113" grpId="0"/>
      <p:bldP spid="113" grpId="1"/>
      <p:bldP spid="114" grpId="0"/>
      <p:bldP spid="67" grpId="0"/>
      <p:bldP spid="6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en-US" altLang="zh-CN" noProof="1"/>
              <a:t>Process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3536005" y="1307347"/>
            <a:ext cx="2071991" cy="53095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phase </a:t>
            </a:r>
          </a:p>
          <a:p>
            <a:pPr algn="ctr"/>
            <a:r>
              <a:rPr lang="en-US" i="1" dirty="0"/>
              <a:t>ab-initio</a:t>
            </a:r>
            <a:r>
              <a:rPr lang="en-US" dirty="0"/>
              <a:t> calculation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653265" y="1771256"/>
            <a:ext cx="2071991" cy="53095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phase </a:t>
            </a:r>
          </a:p>
          <a:p>
            <a:pPr algn="ctr"/>
            <a:r>
              <a:rPr lang="en-US" i="1" dirty="0"/>
              <a:t>ab-initio</a:t>
            </a:r>
            <a:r>
              <a:rPr lang="en-US" dirty="0"/>
              <a:t>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à coins arrondis 16"/>
              <p:cNvSpPr/>
              <p:nvPr/>
            </p:nvSpPr>
            <p:spPr>
              <a:xfrm>
                <a:off x="2773594" y="2216345"/>
                <a:ext cx="3596813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𝑐𝑎𝑙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𝑐𝑎𝑙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Rectangle à coins arrondis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594" y="2216345"/>
                <a:ext cx="3596813" cy="44467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3532969" y="3039063"/>
                <a:ext cx="2071991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Minimization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69" y="3039063"/>
                <a:ext cx="2071991" cy="44467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à coins arrondis 18"/>
              <p:cNvSpPr/>
              <p:nvPr/>
            </p:nvSpPr>
            <p:spPr>
              <a:xfrm>
                <a:off x="2773594" y="3864704"/>
                <a:ext cx="3596813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𝑐𝑎𝑙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𝑐𝑎𝑙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9" name="Rectangle à coins arrondi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594" y="3864704"/>
                <a:ext cx="3596813" cy="444670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à coins arrondis 19"/>
              <p:cNvSpPr/>
              <p:nvPr/>
            </p:nvSpPr>
            <p:spPr>
              <a:xfrm>
                <a:off x="3536005" y="4687422"/>
                <a:ext cx="2071991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Minimization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à coins arrondis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05" y="4687422"/>
                <a:ext cx="2071991" cy="444670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à coins arrondis 20"/>
          <p:cNvSpPr/>
          <p:nvPr/>
        </p:nvSpPr>
        <p:spPr>
          <a:xfrm>
            <a:off x="3536005" y="5510140"/>
            <a:ext cx="2071991" cy="44467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Convergence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à coins arrondis 21"/>
              <p:cNvSpPr/>
              <p:nvPr/>
            </p:nvSpPr>
            <p:spPr>
              <a:xfrm>
                <a:off x="6653264" y="3039063"/>
                <a:ext cx="2071991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à coins arrondis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64" y="3039063"/>
                <a:ext cx="2071991" cy="444670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èche courbée vers le haut 5"/>
          <p:cNvSpPr/>
          <p:nvPr/>
        </p:nvSpPr>
        <p:spPr>
          <a:xfrm>
            <a:off x="7324928" y="2661015"/>
            <a:ext cx="505838" cy="24754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èche courbée vers le haut 22"/>
          <p:cNvSpPr/>
          <p:nvPr/>
        </p:nvSpPr>
        <p:spPr>
          <a:xfrm rot="10800000">
            <a:off x="7324928" y="2393799"/>
            <a:ext cx="505838" cy="24754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23"/>
              <p:cNvSpPr/>
              <p:nvPr/>
            </p:nvSpPr>
            <p:spPr>
              <a:xfrm>
                <a:off x="6370407" y="4687422"/>
                <a:ext cx="2510946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à coins arrondis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407" y="4687422"/>
                <a:ext cx="2510946" cy="444670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avec flèche 28"/>
          <p:cNvCxnSpPr>
            <a:stCxn id="5" idx="2"/>
            <a:endCxn id="17" idx="0"/>
          </p:cNvCxnSpPr>
          <p:nvPr/>
        </p:nvCxnSpPr>
        <p:spPr>
          <a:xfrm>
            <a:off x="4572001" y="1838297"/>
            <a:ext cx="0" cy="378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7" idx="2"/>
            <a:endCxn id="18" idx="0"/>
          </p:cNvCxnSpPr>
          <p:nvPr/>
        </p:nvCxnSpPr>
        <p:spPr>
          <a:xfrm flipH="1">
            <a:off x="4568965" y="2661015"/>
            <a:ext cx="3036" cy="378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8" idx="2"/>
            <a:endCxn id="19" idx="0"/>
          </p:cNvCxnSpPr>
          <p:nvPr/>
        </p:nvCxnSpPr>
        <p:spPr>
          <a:xfrm>
            <a:off x="4568965" y="3483733"/>
            <a:ext cx="3036" cy="3809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19" idx="2"/>
            <a:endCxn id="20" idx="0"/>
          </p:cNvCxnSpPr>
          <p:nvPr/>
        </p:nvCxnSpPr>
        <p:spPr>
          <a:xfrm>
            <a:off x="4572001" y="4309374"/>
            <a:ext cx="0" cy="378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20" idx="2"/>
            <a:endCxn id="21" idx="0"/>
          </p:cNvCxnSpPr>
          <p:nvPr/>
        </p:nvCxnSpPr>
        <p:spPr>
          <a:xfrm>
            <a:off x="4572001" y="5132092"/>
            <a:ext cx="0" cy="378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18" idx="3"/>
            <a:endCxn id="22" idx="1"/>
          </p:cNvCxnSpPr>
          <p:nvPr/>
        </p:nvCxnSpPr>
        <p:spPr>
          <a:xfrm>
            <a:off x="5604960" y="3261398"/>
            <a:ext cx="10483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22" idx="3"/>
            <a:endCxn id="16" idx="3"/>
          </p:cNvCxnSpPr>
          <p:nvPr/>
        </p:nvCxnSpPr>
        <p:spPr>
          <a:xfrm flipV="1">
            <a:off x="8725255" y="2036731"/>
            <a:ext cx="1" cy="1224667"/>
          </a:xfrm>
          <a:prstGeom prst="bentConnector3">
            <a:avLst>
              <a:gd name="adj1" fmla="val 2286010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16" idx="1"/>
          </p:cNvCxnSpPr>
          <p:nvPr/>
        </p:nvCxnSpPr>
        <p:spPr>
          <a:xfrm flipH="1" flipV="1">
            <a:off x="4572001" y="2026876"/>
            <a:ext cx="2081264" cy="9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20" idx="3"/>
            <a:endCxn id="24" idx="1"/>
          </p:cNvCxnSpPr>
          <p:nvPr/>
        </p:nvCxnSpPr>
        <p:spPr>
          <a:xfrm>
            <a:off x="5607996" y="4909757"/>
            <a:ext cx="7624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/>
          <p:cNvCxnSpPr>
            <a:stCxn id="24" idx="3"/>
          </p:cNvCxnSpPr>
          <p:nvPr/>
        </p:nvCxnSpPr>
        <p:spPr>
          <a:xfrm flipH="1" flipV="1">
            <a:off x="4572003" y="3674219"/>
            <a:ext cx="4309350" cy="1235538"/>
          </a:xfrm>
          <a:prstGeom prst="bentConnector3">
            <a:avLst>
              <a:gd name="adj1" fmla="val -191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4066161" y="3517796"/>
            <a:ext cx="408766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b="1" dirty="0">
                <a:latin typeface="Helvetica"/>
                <a:cs typeface="Helvetica"/>
              </a:rPr>
              <a:t>YES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868520" y="2956055"/>
            <a:ext cx="307777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b="1" dirty="0">
                <a:latin typeface="Helvetica"/>
                <a:cs typeface="Helvetica"/>
              </a:rPr>
              <a:t>NO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063126" y="5140754"/>
            <a:ext cx="408766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b="1" dirty="0">
                <a:latin typeface="Helvetica"/>
                <a:cs typeface="Helvetica"/>
              </a:rPr>
              <a:t>YES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868519" y="4575987"/>
            <a:ext cx="307777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b="1" dirty="0">
                <a:latin typeface="Helvetica"/>
                <a:cs typeface="Helvetica"/>
              </a:rPr>
              <a:t>NO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68" name="Accolade ouvrante 67"/>
          <p:cNvSpPr/>
          <p:nvPr/>
        </p:nvSpPr>
        <p:spPr>
          <a:xfrm>
            <a:off x="2296627" y="2046304"/>
            <a:ext cx="286672" cy="1647343"/>
          </a:xfrm>
          <a:prstGeom prst="leftBrace">
            <a:avLst>
              <a:gd name="adj1" fmla="val 8333"/>
              <a:gd name="adj2" fmla="val 494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colade ouvrante 68"/>
          <p:cNvSpPr/>
          <p:nvPr/>
        </p:nvSpPr>
        <p:spPr>
          <a:xfrm>
            <a:off x="2292811" y="3864705"/>
            <a:ext cx="286672" cy="1614604"/>
          </a:xfrm>
          <a:prstGeom prst="leftBrace">
            <a:avLst>
              <a:gd name="adj1" fmla="val 8333"/>
              <a:gd name="adj2" fmla="val 494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924071" y="2439938"/>
            <a:ext cx="216886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Basis set optimization</a:t>
            </a: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893088" y="4805168"/>
            <a:ext cx="223619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Occupation refinement</a:t>
            </a:r>
          </a:p>
        </p:txBody>
      </p:sp>
      <p:sp>
        <p:nvSpPr>
          <p:cNvPr id="76" name="Flèche courbée vers le haut 75"/>
          <p:cNvSpPr/>
          <p:nvPr/>
        </p:nvSpPr>
        <p:spPr>
          <a:xfrm>
            <a:off x="7324928" y="4192021"/>
            <a:ext cx="505838" cy="24754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Flèche courbée vers le haut 76"/>
          <p:cNvSpPr/>
          <p:nvPr/>
        </p:nvSpPr>
        <p:spPr>
          <a:xfrm rot="10800000">
            <a:off x="7324928" y="3924805"/>
            <a:ext cx="505838" cy="24754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78" y="4749848"/>
            <a:ext cx="8092830" cy="6215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11" y="6193313"/>
            <a:ext cx="6316980" cy="545592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56269" y="2487454"/>
            <a:ext cx="1612621" cy="307777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Energy minimization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47875" y="6600405"/>
            <a:ext cx="2907847" cy="276999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Algorithm is implemented by S. Gueddida</a:t>
            </a:r>
          </a:p>
        </p:txBody>
      </p:sp>
    </p:spTree>
    <p:extLst>
      <p:ext uri="{BB962C8B-B14F-4D97-AF65-F5344CB8AC3E}">
        <p14:creationId xmlns:p14="http://schemas.microsoft.com/office/powerpoint/2010/main" val="369763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6" grpId="0" animBg="1"/>
      <p:bldP spid="6" grpId="1" animBg="1"/>
      <p:bldP spid="23" grpId="0" animBg="1"/>
      <p:bldP spid="23" grpId="1" animBg="1"/>
      <p:bldP spid="24" grpId="0" animBg="1"/>
      <p:bldP spid="53" grpId="0"/>
      <p:bldP spid="56" grpId="0"/>
      <p:bldP spid="57" grpId="0"/>
      <p:bldP spid="58" grpId="0"/>
      <p:bldP spid="68" grpId="0" animBg="1"/>
      <p:bldP spid="69" grpId="0" animBg="1"/>
      <p:bldP spid="70" grpId="0"/>
      <p:bldP spid="71" grpId="0"/>
      <p:bldP spid="76" grpId="0" animBg="1"/>
      <p:bldP spid="76" grpId="1" animBg="1"/>
      <p:bldP spid="77" grpId="0" animBg="1"/>
      <p:bldP spid="77" grpId="1" animBg="1"/>
      <p:bldP spid="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5554897" y="1884866"/>
            <a:ext cx="3332009" cy="3988857"/>
            <a:chOff x="3266616" y="2289372"/>
            <a:chExt cx="3332009" cy="398885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616" y="2289372"/>
              <a:ext cx="3332009" cy="3988857"/>
            </a:xfrm>
            <a:prstGeom prst="rect">
              <a:avLst/>
            </a:prstGeom>
          </p:spPr>
        </p:pic>
        <p:grpSp>
          <p:nvGrpSpPr>
            <p:cNvPr id="12" name="Groupe 11"/>
            <p:cNvGrpSpPr/>
            <p:nvPr/>
          </p:nvGrpSpPr>
          <p:grpSpPr>
            <a:xfrm>
              <a:off x="5007769" y="4234756"/>
              <a:ext cx="191631" cy="307777"/>
              <a:chOff x="5007769" y="4234756"/>
              <a:chExt cx="191631" cy="307777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5007769" y="4234756"/>
                <a:ext cx="139462" cy="30777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5140088" y="4261139"/>
                <a:ext cx="59312" cy="23596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4650582" y="3922217"/>
              <a:ext cx="191631" cy="307777"/>
              <a:chOff x="5007769" y="4234756"/>
              <a:chExt cx="191631" cy="307777"/>
            </a:xfrm>
          </p:grpSpPr>
          <p:sp>
            <p:nvSpPr>
              <p:cNvPr id="15" name="ZoneTexte 14"/>
              <p:cNvSpPr txBox="1"/>
              <p:nvPr/>
            </p:nvSpPr>
            <p:spPr>
              <a:xfrm>
                <a:off x="5007769" y="4234756"/>
                <a:ext cx="139462" cy="30777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140088" y="4261139"/>
                <a:ext cx="59312" cy="23596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en-US" altLang="zh-CN" noProof="1"/>
              <a:t>Application on YTiO</a:t>
            </a:r>
            <a:r>
              <a:rPr lang="en-US" altLang="zh-CN" baseline="-25000" noProof="1"/>
              <a:t>3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/>
              <p:cNvSpPr txBox="1">
                <a:spLocks/>
              </p:cNvSpPr>
              <p:nvPr/>
            </p:nvSpPr>
            <p:spPr>
              <a:xfrm>
                <a:off x="0" y="1857984"/>
                <a:ext cx="5554896" cy="4348264"/>
              </a:xfrm>
              <a:prstGeom prst="rect">
                <a:avLst/>
              </a:prstGeom>
            </p:spPr>
            <p:txBody>
              <a:bodyPr vert="horz" lIns="10800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63003C"/>
                  </a:buClr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charset="2"/>
                  <a:buChar char="§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Arial"/>
                  <a:buChar char="•"/>
                  <a:defRPr sz="14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600" dirty="0"/>
                  <a:t>Gas phase </a:t>
                </a:r>
                <a:r>
                  <a:rPr lang="en-US" sz="1600" i="1" dirty="0"/>
                  <a:t>ab-initio</a:t>
                </a:r>
                <a:r>
                  <a:rPr lang="en-US" sz="1600" dirty="0"/>
                  <a:t> calculation is conducted with Gaussian 09, using HF/6-31G</a:t>
                </a: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Point charge values: CRYSTAL 14 TOPOND analysis</a:t>
                </a: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Theoretical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/>
                    </m:sSubSup>
                    <m:r>
                      <a:rPr lang="fr-FR" sz="16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fr-FR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  <m:sup/>
                    </m:sSubSup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1600" dirty="0"/>
                  <a:t> (with CRYSTAL 14) with adding noisy are used as “pseudo experimental observations” </a:t>
                </a: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1-RDM by Cluster construction is used as reference (CRYSTAL 14)</a:t>
                </a:r>
              </a:p>
              <a:p>
                <a:pPr lvl="1"/>
                <a:endParaRPr lang="en-US" sz="1600" dirty="0"/>
              </a:p>
              <a:p>
                <a:pPr lvl="1"/>
                <a:r>
                  <a:rPr lang="en-US" sz="1600" dirty="0"/>
                  <a:t>Only </a:t>
                </a:r>
                <a:r>
                  <a:rPr lang="en-US" sz="1600" dirty="0" err="1"/>
                  <a:t>Ti</a:t>
                </a:r>
                <a:r>
                  <a:rPr lang="en-US" sz="1600" dirty="0"/>
                  <a:t>—O</a:t>
                </a:r>
                <a:r>
                  <a:rPr lang="en-US" sz="1600" baseline="-25000" dirty="0"/>
                  <a:t>1</a:t>
                </a:r>
                <a:r>
                  <a:rPr lang="en-US" sz="1600" dirty="0"/>
                  <a:t>—</a:t>
                </a:r>
                <a:r>
                  <a:rPr lang="en-US" sz="1600" dirty="0" err="1"/>
                  <a:t>Ti</a:t>
                </a:r>
                <a:r>
                  <a:rPr lang="en-US" sz="1600" dirty="0"/>
                  <a:t> 1-RDM is compared with reference</a:t>
                </a:r>
              </a:p>
              <a:p>
                <a:pPr lvl="1"/>
                <a:endParaRPr lang="en-US" altLang="zh-CN" sz="1600" baseline="-25000" noProof="1"/>
              </a:p>
            </p:txBody>
          </p:sp>
        </mc:Choice>
        <mc:Fallback xmlns="">
          <p:sp>
            <p:nvSpPr>
              <p:cNvPr id="1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57984"/>
                <a:ext cx="5554896" cy="4348264"/>
              </a:xfrm>
              <a:prstGeom prst="rect">
                <a:avLst/>
              </a:prstGeom>
              <a:blipFill rotWithShape="0">
                <a:blip r:embed="rId4"/>
                <a:stretch>
                  <a:fillRect t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380671" y="3239232"/>
            <a:ext cx="318034" cy="1478604"/>
            <a:chOff x="7380671" y="3239232"/>
            <a:chExt cx="318034" cy="1478604"/>
          </a:xfrm>
        </p:grpSpPr>
        <p:cxnSp>
          <p:nvCxnSpPr>
            <p:cNvPr id="19" name="Connecteur droit 18"/>
            <p:cNvCxnSpPr/>
            <p:nvPr/>
          </p:nvCxnSpPr>
          <p:spPr>
            <a:xfrm flipH="1">
              <a:off x="7390398" y="3239232"/>
              <a:ext cx="230485" cy="739302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7380671" y="3978534"/>
              <a:ext cx="318034" cy="739302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5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e 138"/>
          <p:cNvGrpSpPr/>
          <p:nvPr/>
        </p:nvGrpSpPr>
        <p:grpSpPr>
          <a:xfrm>
            <a:off x="152040" y="2127322"/>
            <a:ext cx="3332009" cy="3988857"/>
            <a:chOff x="3266616" y="2289372"/>
            <a:chExt cx="3332009" cy="3988857"/>
          </a:xfrm>
        </p:grpSpPr>
        <p:pic>
          <p:nvPicPr>
            <p:cNvPr id="140" name="Image 13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616" y="2289372"/>
              <a:ext cx="3332009" cy="3988857"/>
            </a:xfrm>
            <a:prstGeom prst="rect">
              <a:avLst/>
            </a:prstGeom>
          </p:spPr>
        </p:pic>
        <p:grpSp>
          <p:nvGrpSpPr>
            <p:cNvPr id="141" name="Groupe 140"/>
            <p:cNvGrpSpPr/>
            <p:nvPr/>
          </p:nvGrpSpPr>
          <p:grpSpPr>
            <a:xfrm>
              <a:off x="5007769" y="4234756"/>
              <a:ext cx="191631" cy="307777"/>
              <a:chOff x="5007769" y="4234756"/>
              <a:chExt cx="191631" cy="307777"/>
            </a:xfrm>
          </p:grpSpPr>
          <p:sp>
            <p:nvSpPr>
              <p:cNvPr id="145" name="ZoneTexte 144"/>
              <p:cNvSpPr txBox="1"/>
              <p:nvPr/>
            </p:nvSpPr>
            <p:spPr>
              <a:xfrm>
                <a:off x="5007769" y="4234756"/>
                <a:ext cx="139462" cy="30777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5140088" y="4261139"/>
                <a:ext cx="59312" cy="23596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e 141"/>
            <p:cNvGrpSpPr/>
            <p:nvPr/>
          </p:nvGrpSpPr>
          <p:grpSpPr>
            <a:xfrm>
              <a:off x="4650582" y="3922217"/>
              <a:ext cx="191631" cy="307777"/>
              <a:chOff x="5007769" y="4234756"/>
              <a:chExt cx="191631" cy="307777"/>
            </a:xfrm>
          </p:grpSpPr>
          <p:sp>
            <p:nvSpPr>
              <p:cNvPr id="143" name="ZoneTexte 142"/>
              <p:cNvSpPr txBox="1"/>
              <p:nvPr/>
            </p:nvSpPr>
            <p:spPr>
              <a:xfrm>
                <a:off x="5007769" y="4234756"/>
                <a:ext cx="139462" cy="30777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ZoneTexte 143"/>
              <p:cNvSpPr txBox="1"/>
              <p:nvPr/>
            </p:nvSpPr>
            <p:spPr>
              <a:xfrm>
                <a:off x="5140088" y="4261139"/>
                <a:ext cx="59312" cy="23596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4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grpSp>
        <p:nvGrpSpPr>
          <p:cNvPr id="21" name="Groupe 20"/>
          <p:cNvGrpSpPr/>
          <p:nvPr/>
        </p:nvGrpSpPr>
        <p:grpSpPr>
          <a:xfrm>
            <a:off x="4163360" y="1585604"/>
            <a:ext cx="4912544" cy="5136204"/>
            <a:chOff x="4231456" y="1721796"/>
            <a:chExt cx="4912544" cy="513620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1456" y="1721796"/>
              <a:ext cx="4912544" cy="513620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ZoneTexte 11"/>
            <p:cNvSpPr txBox="1"/>
            <p:nvPr/>
          </p:nvSpPr>
          <p:spPr>
            <a:xfrm>
              <a:off x="4559237" y="1887728"/>
              <a:ext cx="945772" cy="58477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Reference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1-RDM 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985928" y="3439520"/>
            <a:ext cx="318034" cy="1478604"/>
            <a:chOff x="7211175" y="3190672"/>
            <a:chExt cx="318034" cy="1478604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7220902" y="3190672"/>
              <a:ext cx="230485" cy="739302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7211175" y="3929974"/>
              <a:ext cx="318034" cy="739302"/>
            </a:xfrm>
            <a:prstGeom prst="line">
              <a:avLst/>
            </a:prstGeom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4161922" y="1617602"/>
            <a:ext cx="4912544" cy="5137282"/>
            <a:chOff x="4231456" y="1720718"/>
            <a:chExt cx="4912544" cy="513728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1456" y="1720718"/>
              <a:ext cx="4912544" cy="5137282"/>
            </a:xfrm>
            <a:prstGeom prst="triangle">
              <a:avLst>
                <a:gd name="adj" fmla="val 100000"/>
              </a:avLst>
            </a:prstGeom>
            <a:ln w="19050">
              <a:solidFill>
                <a:schemeClr val="tx1"/>
              </a:solidFill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8124127" y="5330757"/>
              <a:ext cx="706924" cy="58477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G09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1-RDM 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4132105" y="1585955"/>
            <a:ext cx="4972298" cy="5175257"/>
            <a:chOff x="4231292" y="1682743"/>
            <a:chExt cx="4972298" cy="5175257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1292" y="1682743"/>
              <a:ext cx="4972298" cy="5175257"/>
            </a:xfrm>
            <a:prstGeom prst="triangle">
              <a:avLst>
                <a:gd name="adj" fmla="val 100000"/>
              </a:avLst>
            </a:prstGeom>
            <a:ln w="19050">
              <a:solidFill>
                <a:schemeClr val="tx1"/>
              </a:solidFill>
            </a:ln>
          </p:spPr>
        </p:pic>
        <p:sp>
          <p:nvSpPr>
            <p:cNvPr id="30" name="ZoneTexte 29"/>
            <p:cNvSpPr txBox="1"/>
            <p:nvPr/>
          </p:nvSpPr>
          <p:spPr>
            <a:xfrm>
              <a:off x="8061444" y="4924170"/>
              <a:ext cx="831959" cy="584775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Basis set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1-RDM 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161847" y="1607724"/>
            <a:ext cx="4912544" cy="5136204"/>
            <a:chOff x="-906307" y="194553"/>
            <a:chExt cx="4912544" cy="513620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6307" y="194553"/>
              <a:ext cx="4912544" cy="5136204"/>
            </a:xfrm>
            <a:prstGeom prst="triangle">
              <a:avLst>
                <a:gd name="adj" fmla="val 100000"/>
              </a:avLst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2751387" y="3421794"/>
              <a:ext cx="10371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Occupation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1-RDM </a:t>
              </a:r>
            </a:p>
          </p:txBody>
        </p:sp>
      </p:grpSp>
      <p:sp>
        <p:nvSpPr>
          <p:cNvPr id="32" name="Ellipse 31"/>
          <p:cNvSpPr/>
          <p:nvPr/>
        </p:nvSpPr>
        <p:spPr>
          <a:xfrm>
            <a:off x="5646904" y="3859338"/>
            <a:ext cx="1252330" cy="12473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176518" y="5472208"/>
            <a:ext cx="1252330" cy="124733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iangle isocèle 34"/>
          <p:cNvSpPr/>
          <p:nvPr/>
        </p:nvSpPr>
        <p:spPr>
          <a:xfrm>
            <a:off x="6298605" y="5472208"/>
            <a:ext cx="877565" cy="1135871"/>
          </a:xfrm>
          <a:prstGeom prst="triangl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isocèle 35"/>
          <p:cNvSpPr/>
          <p:nvPr/>
        </p:nvSpPr>
        <p:spPr>
          <a:xfrm rot="5400000">
            <a:off x="4466350" y="3375688"/>
            <a:ext cx="877565" cy="1135871"/>
          </a:xfrm>
          <a:prstGeom prst="triangl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eur droit 37"/>
          <p:cNvCxnSpPr/>
          <p:nvPr/>
        </p:nvCxnSpPr>
        <p:spPr>
          <a:xfrm flipV="1">
            <a:off x="4163360" y="1585604"/>
            <a:ext cx="4912544" cy="5123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à coins arrondis 103"/>
          <p:cNvSpPr/>
          <p:nvPr/>
        </p:nvSpPr>
        <p:spPr>
          <a:xfrm>
            <a:off x="1067000" y="2004074"/>
            <a:ext cx="1241332" cy="3180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Gas phase </a:t>
            </a:r>
          </a:p>
          <a:p>
            <a:pPr algn="ctr"/>
            <a:r>
              <a:rPr lang="en-US" sz="900" i="1" dirty="0"/>
              <a:t>ab-initio</a:t>
            </a:r>
            <a:r>
              <a:rPr lang="en-US" sz="900" dirty="0"/>
              <a:t> calculation</a:t>
            </a:r>
          </a:p>
        </p:txBody>
      </p:sp>
      <p:grpSp>
        <p:nvGrpSpPr>
          <p:cNvPr id="105" name="Groupe 104"/>
          <p:cNvGrpSpPr/>
          <p:nvPr/>
        </p:nvGrpSpPr>
        <p:grpSpPr>
          <a:xfrm>
            <a:off x="282023" y="2322167"/>
            <a:ext cx="3518310" cy="1874367"/>
            <a:chOff x="2220420" y="1196865"/>
            <a:chExt cx="5872647" cy="3408856"/>
          </a:xfrm>
        </p:grpSpPr>
        <p:cxnSp>
          <p:nvCxnSpPr>
            <p:cNvPr id="106" name="Connecteur droit avec flèche 105"/>
            <p:cNvCxnSpPr>
              <a:stCxn id="110" idx="2"/>
              <a:endCxn id="125" idx="0"/>
            </p:cNvCxnSpPr>
            <p:nvPr/>
          </p:nvCxnSpPr>
          <p:spPr>
            <a:xfrm flipH="1">
              <a:off x="4561086" y="3483734"/>
              <a:ext cx="7878" cy="11219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e 106"/>
            <p:cNvGrpSpPr/>
            <p:nvPr/>
          </p:nvGrpSpPr>
          <p:grpSpPr>
            <a:xfrm>
              <a:off x="2220420" y="1196865"/>
              <a:ext cx="5872647" cy="2755642"/>
              <a:chOff x="2220420" y="1196865"/>
              <a:chExt cx="5872647" cy="2755642"/>
            </a:xfrm>
          </p:grpSpPr>
          <p:sp>
            <p:nvSpPr>
              <p:cNvPr id="108" name="Rectangle à coins arrondis 107"/>
              <p:cNvSpPr/>
              <p:nvPr/>
            </p:nvSpPr>
            <p:spPr>
              <a:xfrm>
                <a:off x="6134117" y="1771255"/>
                <a:ext cx="1958949" cy="53095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Gas phase </a:t>
                </a:r>
              </a:p>
              <a:p>
                <a:pPr algn="ctr"/>
                <a:r>
                  <a:rPr lang="en-US" sz="900" i="1" dirty="0"/>
                  <a:t>ab-initio</a:t>
                </a:r>
                <a:r>
                  <a:rPr lang="en-US" sz="900" dirty="0"/>
                  <a:t> calculation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Rectangle à coins arrondis 108"/>
                  <p:cNvSpPr/>
                  <p:nvPr/>
                </p:nvSpPr>
                <p:spPr>
                  <a:xfrm>
                    <a:off x="3023650" y="2216346"/>
                    <a:ext cx="3086044" cy="444671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/>
                      <a:t>Compute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  <m:sup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p>
                        </m:sSubSup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900" dirty="0"/>
                      <a:t> and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  <m:sup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p>
                        </m:sSubSup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9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09" name="Rectangle à coins arrondis 10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3650" y="2216346"/>
                    <a:ext cx="3086044" cy="444671"/>
                  </a:xfrm>
                  <a:prstGeom prst="round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Rectangle à coins arrondis 109"/>
                  <p:cNvSpPr/>
                  <p:nvPr/>
                </p:nvSpPr>
                <p:spPr>
                  <a:xfrm>
                    <a:off x="3532969" y="3039063"/>
                    <a:ext cx="2071991" cy="444670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900" dirty="0"/>
                      <a:t>Minimization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10" name="Rectangle à coins arrondis 10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2969" y="3039063"/>
                    <a:ext cx="2071991" cy="444670"/>
                  </a:xfrm>
                  <a:prstGeom prst="round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Rectangle à coins arrondis 110"/>
                  <p:cNvSpPr/>
                  <p:nvPr/>
                </p:nvSpPr>
                <p:spPr>
                  <a:xfrm>
                    <a:off x="6134116" y="3039064"/>
                    <a:ext cx="1958951" cy="444671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11" name="Rectangle à coins arrondis 1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4116" y="3039064"/>
                    <a:ext cx="1958951" cy="444671"/>
                  </a:xfrm>
                  <a:prstGeom prst="round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2" name="Flèche courbée vers le haut 111"/>
              <p:cNvSpPr/>
              <p:nvPr/>
            </p:nvSpPr>
            <p:spPr>
              <a:xfrm>
                <a:off x="7324928" y="2661015"/>
                <a:ext cx="505838" cy="247544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Flèche courbée vers le haut 112"/>
              <p:cNvSpPr/>
              <p:nvPr/>
            </p:nvSpPr>
            <p:spPr>
              <a:xfrm rot="10800000">
                <a:off x="7324928" y="2393799"/>
                <a:ext cx="505838" cy="247544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4" name="Connecteur droit avec flèche 113"/>
              <p:cNvCxnSpPr>
                <a:stCxn id="104" idx="2"/>
                <a:endCxn id="109" idx="0"/>
              </p:cNvCxnSpPr>
              <p:nvPr/>
            </p:nvCxnSpPr>
            <p:spPr>
              <a:xfrm>
                <a:off x="4566673" y="1196865"/>
                <a:ext cx="0" cy="10194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/>
              <p:cNvCxnSpPr>
                <a:stCxn id="109" idx="2"/>
                <a:endCxn id="110" idx="0"/>
              </p:cNvCxnSpPr>
              <p:nvPr/>
            </p:nvCxnSpPr>
            <p:spPr>
              <a:xfrm>
                <a:off x="4566672" y="2661016"/>
                <a:ext cx="2293" cy="3780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>
                <a:stCxn id="110" idx="3"/>
                <a:endCxn id="111" idx="1"/>
              </p:cNvCxnSpPr>
              <p:nvPr/>
            </p:nvCxnSpPr>
            <p:spPr>
              <a:xfrm>
                <a:off x="5604960" y="3261400"/>
                <a:ext cx="52915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en angle 116"/>
              <p:cNvCxnSpPr/>
              <p:nvPr/>
            </p:nvCxnSpPr>
            <p:spPr>
              <a:xfrm flipV="1">
                <a:off x="7952745" y="2036730"/>
                <a:ext cx="21198" cy="1224670"/>
              </a:xfrm>
              <a:prstGeom prst="bentConnector3">
                <a:avLst>
                  <a:gd name="adj1" fmla="val 180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avec flèche 117"/>
              <p:cNvCxnSpPr>
                <a:stCxn id="108" idx="1"/>
              </p:cNvCxnSpPr>
              <p:nvPr/>
            </p:nvCxnSpPr>
            <p:spPr>
              <a:xfrm flipH="1" flipV="1">
                <a:off x="4568966" y="2026880"/>
                <a:ext cx="1565151" cy="98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ZoneTexte 118"/>
              <p:cNvSpPr txBox="1"/>
              <p:nvPr/>
            </p:nvSpPr>
            <p:spPr>
              <a:xfrm>
                <a:off x="5868519" y="2957323"/>
                <a:ext cx="229997" cy="336015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800" b="1" dirty="0">
                    <a:latin typeface="Helvetica"/>
                    <a:cs typeface="Helvetica"/>
                  </a:rPr>
                  <a:t>NO</a:t>
                </a:r>
                <a:endParaRPr lang="en-US" sz="8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120" name="Accolade ouvrante 119"/>
              <p:cNvSpPr/>
              <p:nvPr/>
            </p:nvSpPr>
            <p:spPr>
              <a:xfrm>
                <a:off x="2686030" y="2084888"/>
                <a:ext cx="286673" cy="1647343"/>
              </a:xfrm>
              <a:prstGeom prst="leftBrace">
                <a:avLst>
                  <a:gd name="adj1" fmla="val 8333"/>
                  <a:gd name="adj2" fmla="val 4941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ZoneTexte 120"/>
              <p:cNvSpPr txBox="1"/>
              <p:nvPr/>
            </p:nvSpPr>
            <p:spPr>
              <a:xfrm rot="16200000">
                <a:off x="1140840" y="2449100"/>
                <a:ext cx="2582987" cy="423828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en-US" sz="1050" b="1" dirty="0">
                    <a:latin typeface="Helvetica"/>
                    <a:cs typeface="Helvetica"/>
                  </a:rPr>
                  <a:t>Basis set optimization</a:t>
                </a:r>
              </a:p>
            </p:txBody>
          </p:sp>
        </p:grpSp>
      </p:grpSp>
      <p:grpSp>
        <p:nvGrpSpPr>
          <p:cNvPr id="122" name="Groupe 121"/>
          <p:cNvGrpSpPr/>
          <p:nvPr/>
        </p:nvGrpSpPr>
        <p:grpSpPr>
          <a:xfrm>
            <a:off x="287697" y="3806096"/>
            <a:ext cx="3580360" cy="1781474"/>
            <a:chOff x="2232569" y="3212996"/>
            <a:chExt cx="5976219" cy="2973577"/>
          </a:xfrm>
        </p:grpSpPr>
        <p:sp>
          <p:nvSpPr>
            <p:cNvPr id="123" name="ZoneTexte 122"/>
            <p:cNvSpPr txBox="1"/>
            <p:nvPr/>
          </p:nvSpPr>
          <p:spPr>
            <a:xfrm>
              <a:off x="4066161" y="3212996"/>
              <a:ext cx="309060" cy="32199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sz="800" b="1" dirty="0">
                  <a:latin typeface="Helvetica"/>
                  <a:cs typeface="Helvetica"/>
                </a:rPr>
                <a:t>YES</a:t>
              </a:r>
              <a:endParaRPr lang="en-US" sz="800" b="1" dirty="0">
                <a:latin typeface="Helvetica"/>
                <a:cs typeface="Helvetica"/>
              </a:endParaRPr>
            </a:p>
          </p:txBody>
        </p:sp>
        <p:grpSp>
          <p:nvGrpSpPr>
            <p:cNvPr id="124" name="Groupe 123"/>
            <p:cNvGrpSpPr/>
            <p:nvPr/>
          </p:nvGrpSpPr>
          <p:grpSpPr>
            <a:xfrm>
              <a:off x="2232569" y="3625948"/>
              <a:ext cx="5976219" cy="2560625"/>
              <a:chOff x="2232569" y="3625948"/>
              <a:chExt cx="5976219" cy="25606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à coins arrondis 124"/>
                  <p:cNvSpPr/>
                  <p:nvPr/>
                </p:nvSpPr>
                <p:spPr>
                  <a:xfrm>
                    <a:off x="3026331" y="3864703"/>
                    <a:ext cx="3074866" cy="444669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900" dirty="0"/>
                      <a:t>Compute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  <m:sup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p>
                        </m:sSubSup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900" dirty="0"/>
                      <a:t> and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  <m:sup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𝑐𝑎𝑙</m:t>
                            </m:r>
                          </m:sup>
                        </m:sSubSup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9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25" name="Rectangle à coins arrondis 1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6331" y="3864703"/>
                    <a:ext cx="3074866" cy="444669"/>
                  </a:xfrm>
                  <a:prstGeom prst="round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ectangle à coins arrondis 125"/>
                  <p:cNvSpPr/>
                  <p:nvPr/>
                </p:nvSpPr>
                <p:spPr>
                  <a:xfrm>
                    <a:off x="3536005" y="4687422"/>
                    <a:ext cx="2071991" cy="444670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900" dirty="0"/>
                      <a:t>Minimization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26" name="Rectangle à coins arrondis 1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6005" y="4687422"/>
                    <a:ext cx="2071991" cy="444670"/>
                  </a:xfrm>
                  <a:prstGeom prst="round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Rectangle à coins arrondis 126"/>
              <p:cNvSpPr/>
              <p:nvPr/>
            </p:nvSpPr>
            <p:spPr>
              <a:xfrm>
                <a:off x="3536005" y="5510140"/>
                <a:ext cx="2071991" cy="44467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dirty="0"/>
                  <a:t>Convergence</a:t>
                </a:r>
                <a:endParaRPr lang="en-US" sz="9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à coins arrondis 127"/>
                  <p:cNvSpPr/>
                  <p:nvPr/>
                </p:nvSpPr>
                <p:spPr>
                  <a:xfrm>
                    <a:off x="5937255" y="4687422"/>
                    <a:ext cx="2271533" cy="444669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fr-FR" sz="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p>
                          </m:sSubSup>
                          <m:r>
                            <a:rPr lang="fr-FR" sz="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  <m:sup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p>
                          </m:sSubSup>
                          <m:r>
                            <a:rPr lang="fr-FR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p>
                          </m:sSubSup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128" name="Rectangle à coins arrondis 1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55" y="4687422"/>
                    <a:ext cx="2271533" cy="444669"/>
                  </a:xfrm>
                  <a:prstGeom prst="round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9" name="Connecteur droit avec flèche 128"/>
              <p:cNvCxnSpPr>
                <a:stCxn id="125" idx="2"/>
                <a:endCxn id="126" idx="0"/>
              </p:cNvCxnSpPr>
              <p:nvPr/>
            </p:nvCxnSpPr>
            <p:spPr>
              <a:xfrm>
                <a:off x="4563764" y="4309373"/>
                <a:ext cx="8236" cy="378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avec flèche 129"/>
              <p:cNvCxnSpPr>
                <a:stCxn id="126" idx="2"/>
                <a:endCxn id="127" idx="0"/>
              </p:cNvCxnSpPr>
              <p:nvPr/>
            </p:nvCxnSpPr>
            <p:spPr>
              <a:xfrm>
                <a:off x="4572001" y="5132092"/>
                <a:ext cx="0" cy="378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avec flèche 130"/>
              <p:cNvCxnSpPr>
                <a:stCxn id="126" idx="3"/>
                <a:endCxn id="128" idx="1"/>
              </p:cNvCxnSpPr>
              <p:nvPr/>
            </p:nvCxnSpPr>
            <p:spPr>
              <a:xfrm>
                <a:off x="5607995" y="4909756"/>
                <a:ext cx="329260" cy="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en angle 131"/>
              <p:cNvCxnSpPr>
                <a:stCxn id="128" idx="3"/>
              </p:cNvCxnSpPr>
              <p:nvPr/>
            </p:nvCxnSpPr>
            <p:spPr>
              <a:xfrm flipH="1" flipV="1">
                <a:off x="4572000" y="3674223"/>
                <a:ext cx="3636788" cy="1235535"/>
              </a:xfrm>
              <a:prstGeom prst="bentConnector3">
                <a:avLst>
                  <a:gd name="adj1" fmla="val -2902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ZoneTexte 132"/>
              <p:cNvSpPr txBox="1"/>
              <p:nvPr/>
            </p:nvSpPr>
            <p:spPr>
              <a:xfrm>
                <a:off x="4063126" y="5149031"/>
                <a:ext cx="309060" cy="32199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800" b="1" dirty="0">
                    <a:latin typeface="Helvetica"/>
                    <a:cs typeface="Helvetica"/>
                  </a:rPr>
                  <a:t>YES</a:t>
                </a:r>
                <a:endParaRPr lang="en-US" sz="8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134" name="ZoneTexte 133"/>
              <p:cNvSpPr txBox="1"/>
              <p:nvPr/>
            </p:nvSpPr>
            <p:spPr>
              <a:xfrm>
                <a:off x="5671657" y="4584263"/>
                <a:ext cx="229997" cy="321997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800" b="1" dirty="0">
                    <a:latin typeface="Helvetica"/>
                    <a:cs typeface="Helvetica"/>
                  </a:rPr>
                  <a:t>NO</a:t>
                </a:r>
                <a:endParaRPr lang="en-US" sz="8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135" name="Accolade ouvrante 134"/>
              <p:cNvSpPr/>
              <p:nvPr/>
            </p:nvSpPr>
            <p:spPr>
              <a:xfrm>
                <a:off x="2683179" y="3864705"/>
                <a:ext cx="286673" cy="1614603"/>
              </a:xfrm>
              <a:prstGeom prst="leftBrace">
                <a:avLst>
                  <a:gd name="adj1" fmla="val 8333"/>
                  <a:gd name="adj2" fmla="val 4941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ZoneTexte 135"/>
              <p:cNvSpPr txBox="1"/>
              <p:nvPr/>
            </p:nvSpPr>
            <p:spPr>
              <a:xfrm rot="16200000">
                <a:off x="1170592" y="4687925"/>
                <a:ext cx="2560625" cy="436671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en-US" sz="1100" b="1" dirty="0">
                    <a:latin typeface="Helvetica"/>
                    <a:cs typeface="Helvetica"/>
                  </a:rPr>
                  <a:t>Occupation refinement</a:t>
                </a:r>
              </a:p>
            </p:txBody>
          </p:sp>
          <p:sp>
            <p:nvSpPr>
              <p:cNvPr id="137" name="Flèche courbée vers le haut 136"/>
              <p:cNvSpPr/>
              <p:nvPr/>
            </p:nvSpPr>
            <p:spPr>
              <a:xfrm>
                <a:off x="7324928" y="4192021"/>
                <a:ext cx="505838" cy="247544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lèche courbée vers le haut 137"/>
              <p:cNvSpPr/>
              <p:nvPr/>
            </p:nvSpPr>
            <p:spPr>
              <a:xfrm rot="10800000">
                <a:off x="7324928" y="3924805"/>
                <a:ext cx="505838" cy="247544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7" name="Bouton d'action : Aide 66">
            <a:hlinkClick r:id="rId14" action="ppaction://hlinksldjump" highlightClick="1"/>
          </p:cNvPr>
          <p:cNvSpPr/>
          <p:nvPr/>
        </p:nvSpPr>
        <p:spPr>
          <a:xfrm>
            <a:off x="8914288" y="658344"/>
            <a:ext cx="229712" cy="221903"/>
          </a:xfrm>
          <a:prstGeom prst="actionButtonHelp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1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104" grpId="0" animBg="1"/>
      <p:bldP spid="10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Electron densities in position and momentum spaces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Momentum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representations</a:t>
            </a:r>
          </a:p>
          <a:p>
            <a:pPr lvl="1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‘‘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Super-position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’’ construction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Periodic 1-RDM by a cluster construction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Cluster construction </a:t>
            </a:r>
          </a:p>
          <a:p>
            <a:pPr lvl="1"/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Phase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FR" altLang="zh-CN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functions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Orbital resolved 1-RDM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Experimental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1-RDM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refinement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Refinement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12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156779"/>
          </a:xfrm>
        </p:spPr>
        <p:txBody>
          <a:bodyPr>
            <a:normAutofit/>
          </a:bodyPr>
          <a:lstStyle/>
          <a:p>
            <a:r>
              <a:rPr lang="en-US" altLang="zh-CN" noProof="1"/>
              <a:t>Conclusions</a:t>
            </a:r>
          </a:p>
          <a:p>
            <a:pPr lvl="1"/>
            <a:r>
              <a:rPr lang="en-US" altLang="zh-CN" noProof="1"/>
              <a:t>‘‘Super-position’’ method allows a cross-checking between PND and MCS</a:t>
            </a:r>
          </a:p>
          <a:p>
            <a:pPr lvl="1"/>
            <a:r>
              <a:rPr lang="en-US" altLang="zh-CN" noProof="1"/>
              <a:t>Possible spin coupling pathway Ti—O</a:t>
            </a:r>
            <a:r>
              <a:rPr lang="en-US" altLang="zh-CN" baseline="-25000" noProof="1"/>
              <a:t>1</a:t>
            </a:r>
            <a:r>
              <a:rPr lang="en-US" altLang="zh-CN" noProof="1"/>
              <a:t>—Ti can be estimated by ‘isolated Ti model’</a:t>
            </a:r>
          </a:p>
          <a:p>
            <a:pPr lvl="1"/>
            <a:endParaRPr lang="en-US" altLang="zh-CN" noProof="1"/>
          </a:p>
          <a:p>
            <a:pPr lvl="1"/>
            <a:r>
              <a:rPr lang="en-US" altLang="zh-CN" noProof="1"/>
              <a:t>Periodic 1-RDM can be computed by a cluster construction approach </a:t>
            </a:r>
          </a:p>
          <a:p>
            <a:pPr lvl="1"/>
            <a:r>
              <a:rPr lang="en-US" altLang="zh-CN" noProof="1"/>
              <a:t>More information can be extracted and be clarified from 1-RDM and cross-terms analysis</a:t>
            </a:r>
          </a:p>
          <a:p>
            <a:pPr lvl="1"/>
            <a:endParaRPr lang="en-US" altLang="zh-CN" noProof="1"/>
          </a:p>
          <a:p>
            <a:pPr lvl="1"/>
            <a:endParaRPr lang="en-US" altLang="zh-CN" noProof="1"/>
          </a:p>
          <a:p>
            <a:pPr lvl="1"/>
            <a:r>
              <a:rPr lang="en-US" altLang="zh-CN" noProof="1"/>
              <a:t>Experimental 1-RDM refinement is under progress using PND and MCS data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976001" cy="5156779"/>
          </a:xfrm>
        </p:spPr>
        <p:txBody>
          <a:bodyPr>
            <a:normAutofit/>
          </a:bodyPr>
          <a:lstStyle/>
          <a:p>
            <a:r>
              <a:rPr lang="en-US" altLang="zh-CN" noProof="1"/>
              <a:t>Perspectives</a:t>
            </a:r>
          </a:p>
          <a:p>
            <a:pPr lvl="1"/>
            <a:r>
              <a:rPr lang="en-US" dirty="0"/>
              <a:t>Probability distribution functions in phase space can be further developed</a:t>
            </a:r>
          </a:p>
          <a:p>
            <a:pPr lvl="1"/>
            <a:endParaRPr lang="en-US" dirty="0"/>
          </a:p>
          <a:p>
            <a:pPr lvl="1"/>
            <a:endParaRPr lang="en-US" altLang="zh-CN" baseline="-25000" noProof="1"/>
          </a:p>
          <a:p>
            <a:pPr lvl="1"/>
            <a:r>
              <a:rPr lang="en-US" altLang="zh-CN" noProof="1"/>
              <a:t>Experimental data should be used in experimental 1-RDM refinement</a:t>
            </a:r>
          </a:p>
          <a:p>
            <a:pPr lvl="1"/>
            <a:endParaRPr lang="en-US" altLang="zh-CN" noProof="1"/>
          </a:p>
          <a:p>
            <a:pPr lvl="1"/>
            <a:endParaRPr lang="en-US" altLang="zh-CN" noProof="1"/>
          </a:p>
          <a:p>
            <a:pPr lvl="1"/>
            <a:r>
              <a:rPr lang="en-US" altLang="zh-CN" noProof="1"/>
              <a:t>Debye-Waller factors effects should be implemented in the refinement code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2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21120" y="5628576"/>
            <a:ext cx="6765679" cy="840076"/>
          </a:xfrm>
        </p:spPr>
        <p:txBody>
          <a:bodyPr>
            <a:normAutofit/>
          </a:bodyPr>
          <a:lstStyle/>
          <a:p>
            <a:r>
              <a:rPr lang="en-US" sz="2800" b="1" dirty="0"/>
              <a:t>Thanks for your attention!</a:t>
            </a:r>
          </a:p>
        </p:txBody>
      </p:sp>
      <p:sp>
        <p:nvSpPr>
          <p:cNvPr id="8" name="Titre 4"/>
          <p:cNvSpPr txBox="1">
            <a:spLocks/>
          </p:cNvSpPr>
          <p:nvPr/>
        </p:nvSpPr>
        <p:spPr>
          <a:xfrm>
            <a:off x="1772919" y="4918653"/>
            <a:ext cx="6369147" cy="7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sz="1600" dirty="0"/>
              <a:t>S. Casassa (CRYSTAL 14)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636716" y="1069576"/>
            <a:ext cx="7308501" cy="4181938"/>
            <a:chOff x="1636716" y="1069576"/>
            <a:chExt cx="7308501" cy="418193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0104" y="2729117"/>
              <a:ext cx="941962" cy="941962"/>
            </a:xfrm>
            <a:prstGeom prst="rect">
              <a:avLst/>
            </a:prstGeom>
          </p:spPr>
        </p:pic>
        <p:sp>
          <p:nvSpPr>
            <p:cNvPr id="3" name="Titre 4"/>
            <p:cNvSpPr txBox="1">
              <a:spLocks/>
            </p:cNvSpPr>
            <p:nvPr/>
          </p:nvSpPr>
          <p:spPr>
            <a:xfrm>
              <a:off x="1636716" y="1069576"/>
              <a:ext cx="7308501" cy="4181938"/>
            </a:xfrm>
            <a:prstGeom prst="rect">
              <a:avLst/>
            </a:prstGeom>
          </p:spPr>
          <p:txBody>
            <a:bodyPr vert="horz" lIns="108000" tIns="45720" rIns="91440" bIns="45720" rtlCol="0">
              <a:normAutofit/>
            </a:bodyPr>
            <a:lstStyle>
              <a:lvl1pPr marL="342900" indent="-342900">
                <a:spcBef>
                  <a:spcPct val="20000"/>
                </a:spcBef>
                <a:buClr>
                  <a:srgbClr val="63003C"/>
                </a:buClr>
                <a:buFont typeface="Wingdings" charset="2"/>
                <a:buChar char="v"/>
                <a:defRPr sz="2000">
                  <a:latin typeface="Helvetica"/>
                  <a:cs typeface="Helvetica"/>
                </a:defRPr>
              </a:lvl1pPr>
              <a:lvl2pPr marL="742950" lvl="1" indent="-285750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>
                  <a:latin typeface="Helvetica"/>
                  <a:cs typeface="Helvetica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/>
                <a:buChar char="•"/>
                <a:defRPr>
                  <a:latin typeface="Helvetica"/>
                  <a:cs typeface="Helvetica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sz="1600">
                  <a:latin typeface="Helvetica"/>
                  <a:cs typeface="Helvetica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4"/>
                </a:buClr>
                <a:buFont typeface="Arial"/>
                <a:buChar char="•"/>
                <a:defRPr sz="1400">
                  <a:latin typeface="Helvetica"/>
                  <a:cs typeface="Helvetica"/>
                </a:defRPr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en-US" dirty="0"/>
                <a:t>Collaborators:</a:t>
              </a:r>
            </a:p>
            <a:p>
              <a:pPr lvl="1"/>
              <a:r>
                <a:rPr lang="en-US" dirty="0"/>
                <a:t>CRM2</a:t>
              </a:r>
            </a:p>
            <a:p>
              <a:pPr lvl="2"/>
              <a:r>
                <a:rPr lang="en-US" sz="1600" dirty="0"/>
                <a:t>C. Lecomte, M. Souhassou, N. Claiser, A. B. Voufack, I. A. Kibalin, F. Morini</a:t>
              </a:r>
            </a:p>
            <a:p>
              <a:pPr lvl="1"/>
              <a:r>
                <a:rPr lang="en-US" dirty="0"/>
                <a:t>LLB</a:t>
              </a:r>
            </a:p>
            <a:p>
              <a:pPr lvl="2"/>
              <a:r>
                <a:rPr lang="en-US" sz="1600" dirty="0"/>
                <a:t>B. Gillon, A. </a:t>
              </a:r>
              <a:r>
                <a:rPr lang="en-US" sz="1600" dirty="0" err="1"/>
                <a:t>Goukassov</a:t>
              </a:r>
              <a:r>
                <a:rPr lang="en-US" sz="1600" dirty="0"/>
                <a:t>, F. </a:t>
              </a:r>
              <a:r>
                <a:rPr lang="en-US" sz="1600" dirty="0" err="1"/>
                <a:t>Porcher</a:t>
              </a:r>
              <a:endParaRPr lang="en-US" sz="1600" dirty="0"/>
            </a:p>
            <a:p>
              <a:pPr lvl="1"/>
              <a:r>
                <a:rPr lang="en-US" dirty="0"/>
                <a:t>Spring8</a:t>
              </a:r>
            </a:p>
            <a:p>
              <a:pPr lvl="2"/>
              <a:r>
                <a:rPr lang="en-US" sz="1600" dirty="0"/>
                <a:t>Y. Sakurai, M. </a:t>
              </a:r>
              <a:r>
                <a:rPr lang="en-US" sz="1600" dirty="0" err="1"/>
                <a:t>Brancewicz</a:t>
              </a:r>
              <a:r>
                <a:rPr lang="en-US" sz="1600" dirty="0"/>
                <a:t>, M. Itou, M. Ito </a:t>
              </a:r>
            </a:p>
            <a:p>
              <a:pPr lvl="1"/>
              <a:r>
                <a:rPr lang="en-US" dirty="0"/>
                <a:t>SRSMC</a:t>
              </a:r>
            </a:p>
            <a:p>
              <a:pPr lvl="2"/>
              <a:r>
                <a:rPr lang="en-US" sz="1600" dirty="0"/>
                <a:t>A. Genoni, M. Marazzi</a:t>
              </a:r>
            </a:p>
            <a:p>
              <a:pPr lvl="1"/>
              <a:r>
                <a:rPr lang="en-US" dirty="0"/>
                <a:t>SPMS</a:t>
              </a:r>
            </a:p>
            <a:p>
              <a:pPr lvl="2"/>
              <a:r>
                <a:rPr lang="en-US" sz="1600" dirty="0"/>
                <a:t>P. Cortona, S. </a:t>
              </a:r>
              <a:r>
                <a:rPr lang="en-US" sz="1600" dirty="0" err="1"/>
                <a:t>Gueddida</a:t>
              </a:r>
              <a:r>
                <a:rPr lang="en-US" sz="1600" dirty="0"/>
                <a:t>, P. Becker </a:t>
              </a:r>
            </a:p>
            <a:p>
              <a:pPr lvl="2"/>
              <a:endParaRPr lang="en-US" sz="1600" dirty="0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0927" y="1309307"/>
              <a:ext cx="1673156" cy="462043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744" y="2146124"/>
              <a:ext cx="843322" cy="513461"/>
            </a:xfrm>
            <a:prstGeom prst="rect">
              <a:avLst/>
            </a:prstGeom>
          </p:spPr>
        </p:pic>
        <p:pic>
          <p:nvPicPr>
            <p:cNvPr id="1026" name="Picture 2" descr="SRSMC UMR 756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415" y="3510035"/>
              <a:ext cx="1265339" cy="461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300" y="4160997"/>
              <a:ext cx="726766" cy="677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8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1-RDM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23883"/>
          </a:xfrm>
        </p:spPr>
        <p:txBody>
          <a:bodyPr/>
          <a:lstStyle/>
          <a:p>
            <a:r>
              <a:rPr lang="fr-FR" altLang="zh-CN" noProof="1"/>
              <a:t>One</a:t>
            </a:r>
            <a:r>
              <a:rPr lang="en-US" altLang="zh-CN" noProof="1"/>
              <a:t>-</a:t>
            </a:r>
            <a:r>
              <a:rPr lang="fr-FR" altLang="zh-CN" noProof="1"/>
              <a:t>electron Reduced Density Matrix (1-RDM)</a:t>
            </a:r>
            <a:r>
              <a:rPr lang="fr-FR" altLang="zh-CN" baseline="30000" noProof="1"/>
              <a:t>[1]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167999" y="3911542"/>
            <a:ext cx="8557257" cy="495776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dirty="0"/>
              <a:t>Connection </a:t>
            </a:r>
            <a:r>
              <a:rPr lang="en-US" altLang="zh-CN" dirty="0"/>
              <a:t>with</a:t>
            </a:r>
            <a:r>
              <a:rPr lang="fr-FR" altLang="zh-CN" dirty="0"/>
              <a:t> position and </a:t>
            </a:r>
            <a:r>
              <a:rPr lang="en-US" altLang="zh-CN" dirty="0"/>
              <a:t>momentum</a:t>
            </a:r>
            <a:r>
              <a:rPr lang="fr-FR" altLang="zh-CN" dirty="0"/>
              <a:t> </a:t>
            </a:r>
            <a:r>
              <a:rPr lang="en-US" altLang="zh-CN" dirty="0"/>
              <a:t>spaces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4516" y="6488668"/>
            <a:ext cx="2623963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Löwdin</a:t>
            </a:r>
            <a:r>
              <a:rPr lang="en-US" sz="1200" dirty="0"/>
              <a:t>. P. O. (1955).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37" name="Image 3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856" y="1874907"/>
            <a:ext cx="7053072" cy="56235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3086240"/>
            <a:ext cx="3848100" cy="722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302" y="4338716"/>
            <a:ext cx="3968496" cy="123901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264516" y="2607736"/>
            <a:ext cx="6284068" cy="58477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</a:pP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Spin-resolved</a:t>
            </a:r>
            <a:r>
              <a:rPr lang="fr-FR" sz="2000" dirty="0">
                <a:solidFill>
                  <a:prstClr val="black"/>
                </a:solidFill>
                <a:latin typeface="Helvetica"/>
                <a:cs typeface="Helvetica"/>
              </a:rPr>
              <a:t> 1-RDM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42541" y="5833143"/>
            <a:ext cx="8544006" cy="400110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1-RDM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is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a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natural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quantity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to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connect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both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position and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momentum</a:t>
            </a:r>
            <a:r>
              <a:rPr lang="fr-FR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spaces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21539" y="4367728"/>
            <a:ext cx="3334458" cy="1200329"/>
            <a:chOff x="5721539" y="4143984"/>
            <a:chExt cx="3334458" cy="1200329"/>
          </a:xfrm>
        </p:grpSpPr>
        <p:sp>
          <p:nvSpPr>
            <p:cNvPr id="33" name="ZoneTexte 32"/>
            <p:cNvSpPr txBox="1"/>
            <p:nvPr/>
          </p:nvSpPr>
          <p:spPr>
            <a:xfrm>
              <a:off x="5721539" y="4143984"/>
              <a:ext cx="1301831" cy="1200329"/>
            </a:xfrm>
            <a:prstGeom prst="rect">
              <a:avLst/>
            </a:prstGeom>
            <a:noFill/>
          </p:spPr>
          <p:txBody>
            <a:bodyPr wrap="square" lIns="0" rIns="0" numCol="1" spcCol="72000" rtlCol="0" anchor="ctr" anchorCtr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Diagonal</a:t>
              </a:r>
            </a:p>
            <a:p>
              <a:endParaRPr lang="en-US" dirty="0">
                <a:latin typeface="Helvetica"/>
                <a:cs typeface="Helvetica"/>
              </a:endParaRPr>
            </a:p>
            <a:p>
              <a:endParaRPr lang="en-US" dirty="0">
                <a:latin typeface="Helvetica"/>
                <a:cs typeface="Helvetica"/>
              </a:endParaRPr>
            </a:p>
            <a:p>
              <a:r>
                <a:rPr lang="en-US" dirty="0">
                  <a:latin typeface="Helvetica"/>
                  <a:cs typeface="Helvetica"/>
                </a:rPr>
                <a:t>Off-diagonal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188740" y="4143984"/>
              <a:ext cx="330741" cy="1200329"/>
            </a:xfrm>
            <a:prstGeom prst="rect">
              <a:avLst/>
            </a:prstGeom>
            <a:noFill/>
          </p:spPr>
          <p:txBody>
            <a:bodyPr wrap="square" lIns="0" rIns="0" numCol="1" spcCol="72000" rtlCol="0" anchor="ctr" anchorCtr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--</a:t>
              </a:r>
            </a:p>
            <a:p>
              <a:endParaRPr lang="en-US" dirty="0">
                <a:latin typeface="Helvetica"/>
                <a:cs typeface="Helvetica"/>
              </a:endParaRPr>
            </a:p>
            <a:p>
              <a:endParaRPr lang="en-US" dirty="0">
                <a:latin typeface="Helvetica"/>
                <a:cs typeface="Helvetica"/>
              </a:endParaRPr>
            </a:p>
            <a:p>
              <a:r>
                <a:rPr lang="en-US" dirty="0">
                  <a:latin typeface="Helvetica"/>
                  <a:cs typeface="Helvetica"/>
                </a:rPr>
                <a:t>--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754166" y="4143984"/>
              <a:ext cx="1301831" cy="1200329"/>
            </a:xfrm>
            <a:prstGeom prst="rect">
              <a:avLst/>
            </a:prstGeom>
            <a:noFill/>
          </p:spPr>
          <p:txBody>
            <a:bodyPr wrap="square" lIns="0" rIns="0" numCol="1" spcCol="72000" rtlCol="0" anchor="ctr" anchorCtr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position</a:t>
              </a:r>
            </a:p>
            <a:p>
              <a:endParaRPr lang="en-US" dirty="0">
                <a:latin typeface="Helvetica"/>
                <a:cs typeface="Helvetica"/>
              </a:endParaRPr>
            </a:p>
            <a:p>
              <a:endParaRPr lang="en-US" dirty="0">
                <a:latin typeface="Helvetica"/>
                <a:cs typeface="Helvetica"/>
              </a:endParaRPr>
            </a:p>
            <a:p>
              <a:r>
                <a:rPr lang="en-US" dirty="0">
                  <a:latin typeface="Helvetica"/>
                  <a:cs typeface="Helvetica"/>
                </a:rPr>
                <a:t>momentum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611309" y="2650548"/>
            <a:ext cx="2416565" cy="292988"/>
            <a:chOff x="3611309" y="2485172"/>
            <a:chExt cx="2416565" cy="292988"/>
          </a:xfrm>
        </p:grpSpPr>
        <p:pic>
          <p:nvPicPr>
            <p:cNvPr id="7" name="Image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309" y="2487076"/>
              <a:ext cx="947928" cy="291084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946" y="2485172"/>
              <a:ext cx="947928" cy="29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5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7" grpId="0"/>
      <p:bldP spid="5" grpId="0"/>
      <p:bldP spid="34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965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21120" y="2731328"/>
            <a:ext cx="6765679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71606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in O</a:t>
            </a:r>
            <a:r>
              <a:rPr lang="fr-FR" altLang="zh-CN" baseline="-25000" noProof="1"/>
              <a:t>2</a:t>
            </a:r>
            <a:r>
              <a:rPr lang="fr-FR" altLang="zh-CN" noProof="1"/>
              <a:t>—Ti—O</a:t>
            </a:r>
            <a:r>
              <a:rPr lang="fr-FR" altLang="zh-CN" baseline="-25000" noProof="1"/>
              <a:t>2</a:t>
            </a:r>
            <a:r>
              <a:rPr lang="fr-FR" altLang="zh-CN" noProof="1"/>
              <a:t>’ plane</a:t>
            </a: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397" y="6298253"/>
            <a:ext cx="4763679" cy="51328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70391" y="2660110"/>
            <a:ext cx="47929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MEM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30295" y="2647856"/>
            <a:ext cx="1857881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Atomic orbital model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41076" y="2647856"/>
            <a:ext cx="1513235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Periodic </a:t>
            </a:r>
            <a:r>
              <a:rPr lang="en-US" sz="1600" i="1" dirty="0">
                <a:latin typeface="Helvetica"/>
                <a:cs typeface="Helvetica"/>
              </a:rPr>
              <a:t>ab-initio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49085"/>
            <a:ext cx="9144000" cy="3060192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7220902" y="797679"/>
            <a:ext cx="1607661" cy="1891665"/>
            <a:chOff x="6715857" y="1009427"/>
            <a:chExt cx="1607661" cy="1891665"/>
          </a:xfrm>
        </p:grpSpPr>
        <p:grpSp>
          <p:nvGrpSpPr>
            <p:cNvPr id="15" name="Groupe 14"/>
            <p:cNvGrpSpPr/>
            <p:nvPr/>
          </p:nvGrpSpPr>
          <p:grpSpPr>
            <a:xfrm>
              <a:off x="6715857" y="1009427"/>
              <a:ext cx="1607661" cy="1891665"/>
              <a:chOff x="4713464" y="1766171"/>
              <a:chExt cx="3841673" cy="4520329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3464" y="1766171"/>
                <a:ext cx="3841673" cy="4520329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5993085" y="2434964"/>
                <a:ext cx="787427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7251873" y="3812603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O1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117071" y="4479616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315383" y="2452064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’</a:t>
                </a: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6748622" y="1439474"/>
              <a:ext cx="1218417" cy="1378181"/>
              <a:chOff x="5269074" y="1489933"/>
              <a:chExt cx="1218417" cy="1378181"/>
            </a:xfrm>
            <a:solidFill>
              <a:srgbClr val="FFC000">
                <a:alpha val="42000"/>
              </a:srgbClr>
            </a:solidFill>
          </p:grpSpPr>
          <p:sp>
            <p:nvSpPr>
              <p:cNvPr id="17" name="Triangle isocèle 16"/>
              <p:cNvSpPr/>
              <p:nvPr/>
            </p:nvSpPr>
            <p:spPr>
              <a:xfrm rot="1083434">
                <a:off x="5482031" y="1489933"/>
                <a:ext cx="1005460" cy="667307"/>
              </a:xfrm>
              <a:prstGeom prst="triangle">
                <a:avLst>
                  <a:gd name="adj" fmla="val 29232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iangle isocèle 17"/>
              <p:cNvSpPr/>
              <p:nvPr/>
            </p:nvSpPr>
            <p:spPr>
              <a:xfrm rot="11863258">
                <a:off x="5269074" y="2144770"/>
                <a:ext cx="1005460" cy="723344"/>
              </a:xfrm>
              <a:prstGeom prst="triangle">
                <a:avLst>
                  <a:gd name="adj" fmla="val 31474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Flèche droite 4">
            <a:hlinkClick r:id="rId7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7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Results</a:t>
            </a:r>
            <a:endParaRPr lang="en-US" dirty="0">
              <a:hlinkClick r:id="rId4" action="ppaction://hlinksldjump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555596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in O</a:t>
            </a:r>
            <a:r>
              <a:rPr lang="fr-FR" altLang="zh-CN" baseline="-25000" noProof="1"/>
              <a:t>1</a:t>
            </a:r>
            <a:r>
              <a:rPr lang="fr-FR" altLang="zh-CN" noProof="1"/>
              <a:t>—Ti—O</a:t>
            </a:r>
            <a:r>
              <a:rPr lang="fr-FR" altLang="zh-CN" baseline="-25000" noProof="1"/>
              <a:t>2</a:t>
            </a:r>
            <a:r>
              <a:rPr lang="fr-FR" altLang="zh-CN" noProof="1"/>
              <a:t> plane</a:t>
            </a:r>
            <a:endParaRPr lang="fr-FR" altLang="zh-CN" noProof="1">
              <a:solidFill>
                <a:prstClr val="black"/>
              </a:solidFill>
            </a:endParaRP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position space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397" y="6279203"/>
            <a:ext cx="4763679" cy="5132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270391" y="2641060"/>
            <a:ext cx="479298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MEM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30295" y="2628806"/>
            <a:ext cx="1857881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Atomic orbital model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941076" y="2628806"/>
            <a:ext cx="1513235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Periodic </a:t>
            </a:r>
            <a:r>
              <a:rPr lang="en-US" sz="1600" i="1" dirty="0">
                <a:latin typeface="Helvetica"/>
                <a:cs typeface="Helvetica"/>
              </a:rPr>
              <a:t>ab-initio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9555"/>
            <a:ext cx="9144000" cy="312115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7220902" y="797679"/>
            <a:ext cx="1607661" cy="1891665"/>
            <a:chOff x="6715857" y="1009427"/>
            <a:chExt cx="1607661" cy="1891665"/>
          </a:xfrm>
        </p:grpSpPr>
        <p:grpSp>
          <p:nvGrpSpPr>
            <p:cNvPr id="13" name="Groupe 12"/>
            <p:cNvGrpSpPr/>
            <p:nvPr/>
          </p:nvGrpSpPr>
          <p:grpSpPr>
            <a:xfrm>
              <a:off x="6715857" y="1009427"/>
              <a:ext cx="1607661" cy="1891665"/>
              <a:chOff x="4713464" y="1766171"/>
              <a:chExt cx="3841673" cy="4520329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3464" y="1766171"/>
                <a:ext cx="3841673" cy="4520329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993085" y="2434964"/>
                <a:ext cx="787427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251873" y="3812603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O1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7117071" y="4479616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O2</a:t>
                </a: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315383" y="2452064"/>
                <a:ext cx="822960" cy="588371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  <a:latin typeface="+mj-lt"/>
                    <a:cs typeface="Helvetica"/>
                  </a:rPr>
                  <a:t>’</a:t>
                </a: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813061" y="1815624"/>
              <a:ext cx="1094209" cy="588665"/>
              <a:chOff x="5333513" y="1866083"/>
              <a:chExt cx="1094209" cy="588665"/>
            </a:xfrm>
            <a:solidFill>
              <a:srgbClr val="FFC000">
                <a:alpha val="42000"/>
              </a:srgbClr>
            </a:solidFill>
          </p:grpSpPr>
          <p:sp>
            <p:nvSpPr>
              <p:cNvPr id="18" name="Triangle isocèle 17"/>
              <p:cNvSpPr/>
              <p:nvPr/>
            </p:nvSpPr>
            <p:spPr>
              <a:xfrm rot="1083434">
                <a:off x="5422262" y="1866083"/>
                <a:ext cx="1005460" cy="281660"/>
              </a:xfrm>
              <a:prstGeom prst="triangle">
                <a:avLst>
                  <a:gd name="adj" fmla="val 96054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riangle isocèle 18"/>
              <p:cNvSpPr/>
              <p:nvPr/>
            </p:nvSpPr>
            <p:spPr>
              <a:xfrm rot="11863258">
                <a:off x="5333513" y="2154815"/>
                <a:ext cx="1005460" cy="299933"/>
              </a:xfrm>
              <a:prstGeom prst="triangle">
                <a:avLst>
                  <a:gd name="adj" fmla="val 100000"/>
                </a:avLst>
              </a:prstGeom>
              <a:grpFill/>
              <a:ln>
                <a:solidFill>
                  <a:srgbClr val="FFC00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Flèche droite 24">
            <a:hlinkClick r:id="rId4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1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DMCPs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41467" y="5406184"/>
            <a:ext cx="195887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 DMCPs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4176" y="5406184"/>
            <a:ext cx="358912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 DMCPs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convoluted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with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experimental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resolution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4448" y="6319198"/>
            <a:ext cx="2418196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Gaussian filter is used for convolution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DMCPs in plane (ab)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" y="1853568"/>
            <a:ext cx="4572000" cy="3444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287" y="1853568"/>
            <a:ext cx="4565713" cy="3444240"/>
          </a:xfrm>
          <a:prstGeom prst="rect">
            <a:avLst/>
          </a:prstGeom>
        </p:spPr>
      </p:pic>
      <p:sp>
        <p:nvSpPr>
          <p:cNvPr id="10" name="Flèche droite 9">
            <a:hlinkClick r:id="rId5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5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DMCPs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41467" y="5406184"/>
            <a:ext cx="195887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 DMCPs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4176" y="5406184"/>
            <a:ext cx="358912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 DMCPs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convoluted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with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experimental</a:t>
            </a:r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resolution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4448" y="6319198"/>
            <a:ext cx="2418196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Gaussian filter is used for convolution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DMCPs in plane (bc)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0" y="1853568"/>
            <a:ext cx="4533900" cy="34930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2" y="1853568"/>
            <a:ext cx="4600575" cy="3493008"/>
          </a:xfrm>
          <a:prstGeom prst="rect">
            <a:avLst/>
          </a:prstGeom>
        </p:spPr>
      </p:pic>
      <p:sp>
        <p:nvSpPr>
          <p:cNvPr id="10" name="Flèche droite 9">
            <a:hlinkClick r:id="rId5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01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2D-MEMD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1139255"/>
          </a:xfrm>
        </p:spPr>
        <p:txBody>
          <a:bodyPr>
            <a:normAutofit/>
          </a:bodyPr>
          <a:lstStyle/>
          <a:p>
            <a:r>
              <a:rPr lang="fr-FR" altLang="zh-CN" noProof="1"/>
              <a:t>Two-dimensional magnetic electron momentum density (2D-MEMD)</a:t>
            </a:r>
          </a:p>
          <a:p>
            <a:pPr marL="457200" lvl="1" indent="0">
              <a:buNone/>
            </a:pPr>
            <a:r>
              <a:rPr lang="fr-FR" altLang="zh-CN" noProof="1"/>
              <a:t>plane (ab)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492" y="2178998"/>
            <a:ext cx="847764" cy="29377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58" y="2262132"/>
            <a:ext cx="3476221" cy="36507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671" y="2262133"/>
            <a:ext cx="3476221" cy="36507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725" y="6391967"/>
            <a:ext cx="3323702" cy="42672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908092" y="597313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57211" y="5850025"/>
            <a:ext cx="112851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(convoluted)</a:t>
            </a:r>
          </a:p>
        </p:txBody>
      </p:sp>
      <p:sp>
        <p:nvSpPr>
          <p:cNvPr id="13" name="Flèche droite 12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85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2D-MEMD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1139255"/>
          </a:xfrm>
        </p:spPr>
        <p:txBody>
          <a:bodyPr>
            <a:normAutofit/>
          </a:bodyPr>
          <a:lstStyle/>
          <a:p>
            <a:r>
              <a:rPr lang="fr-FR" altLang="zh-CN" noProof="1"/>
              <a:t>Two-dimensional magnetic electron momentum density (2D-MEMD)</a:t>
            </a:r>
          </a:p>
          <a:p>
            <a:pPr marL="457200" lvl="1" indent="0">
              <a:buNone/>
            </a:pPr>
            <a:r>
              <a:rPr lang="fr-FR" altLang="zh-CN" noProof="1"/>
              <a:t>plane (bc)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65" y="2262131"/>
            <a:ext cx="3476259" cy="36485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264" y="2262132"/>
            <a:ext cx="3476221" cy="36507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492" y="2178998"/>
            <a:ext cx="847764" cy="29377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725" y="6391967"/>
            <a:ext cx="3323702" cy="4267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08092" y="597313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57211" y="5850025"/>
            <a:ext cx="112851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(convoluted)</a:t>
            </a:r>
          </a:p>
        </p:txBody>
      </p:sp>
      <p:sp>
        <p:nvSpPr>
          <p:cNvPr id="12" name="Flèche droite 11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8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Anisotropy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113925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altLang="zh-CN" noProof="1"/>
              <a:t>plane (ab)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08092" y="597313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57211" y="5850025"/>
            <a:ext cx="112851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(convoluted)</a:t>
            </a:r>
          </a:p>
        </p:txBody>
      </p:sp>
      <p:sp>
        <p:nvSpPr>
          <p:cNvPr id="12" name="Flèche droite 11">
            <a:hlinkClick r:id="rId4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148" y="6431280"/>
            <a:ext cx="3754810" cy="426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09" y="1825054"/>
            <a:ext cx="3598891" cy="37772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955" y="1825054"/>
            <a:ext cx="3596633" cy="377725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723" y="1825054"/>
            <a:ext cx="965219" cy="28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78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Anisotropy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113925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altLang="zh-CN" noProof="1"/>
              <a:t>plane (bc)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08092" y="5973135"/>
            <a:ext cx="1195840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Experimental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57211" y="5850025"/>
            <a:ext cx="1128514" cy="584775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Theoretical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(convoluted)</a:t>
            </a:r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148" y="6431280"/>
            <a:ext cx="3754810" cy="426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09" y="1825054"/>
            <a:ext cx="3598890" cy="37772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955" y="1825054"/>
            <a:ext cx="3596633" cy="37772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723" y="1825054"/>
            <a:ext cx="965219" cy="2823147"/>
          </a:xfrm>
          <a:prstGeom prst="rect">
            <a:avLst/>
          </a:prstGeom>
        </p:spPr>
      </p:pic>
      <p:sp>
        <p:nvSpPr>
          <p:cNvPr id="16" name="Flèche droite 15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Objectives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3"/>
            <a:ext cx="8557257" cy="4582847"/>
          </a:xfrm>
        </p:spPr>
        <p:txBody>
          <a:bodyPr>
            <a:normAutofit/>
          </a:bodyPr>
          <a:lstStyle/>
          <a:p>
            <a:r>
              <a:rPr lang="fr-FR" altLang="zh-CN" noProof="1"/>
              <a:t>Electron density research in position and momentum spaces</a:t>
            </a:r>
          </a:p>
          <a:p>
            <a:endParaRPr lang="fr-FR" altLang="zh-CN" baseline="30000" noProof="1"/>
          </a:p>
          <a:p>
            <a:endParaRPr lang="fr-FR" altLang="zh-CN" baseline="30000" noProof="1"/>
          </a:p>
          <a:p>
            <a:endParaRPr lang="fr-FR" altLang="zh-CN" baseline="30000" noProof="1"/>
          </a:p>
          <a:p>
            <a:r>
              <a:rPr lang="fr-FR" altLang="zh-CN" noProof="1"/>
              <a:t>Coherence between different experimental data (qualitative)</a:t>
            </a:r>
          </a:p>
          <a:p>
            <a:endParaRPr lang="fr-FR" altLang="zh-CN" noProof="1"/>
          </a:p>
          <a:p>
            <a:endParaRPr lang="fr-FR" altLang="zh-CN" noProof="1"/>
          </a:p>
          <a:p>
            <a:r>
              <a:rPr lang="fr-FR" altLang="zh-CN" noProof="1"/>
              <a:t>Experimental 1-RDM refinement (quantitative)</a:t>
            </a:r>
          </a:p>
          <a:p>
            <a:endParaRPr lang="fr-FR" altLang="zh-CN" noProof="1"/>
          </a:p>
          <a:p>
            <a:endParaRPr lang="fr-FR" altLang="zh-CN" noProof="1"/>
          </a:p>
          <a:p>
            <a:r>
              <a:rPr lang="fr-FR" altLang="zh-CN" noProof="1"/>
              <a:t>Theoretical 1-RDM computation for periodic case</a:t>
            </a:r>
          </a:p>
          <a:p>
            <a:endParaRPr lang="fr-FR" altLang="zh-CN" noProof="1"/>
          </a:p>
          <a:p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462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Error analysis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Propagation error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94" y="1977918"/>
            <a:ext cx="3503170" cy="3018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3" y="6332699"/>
            <a:ext cx="3323702" cy="426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348" y="1930539"/>
            <a:ext cx="4007797" cy="34320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063" y="6332699"/>
            <a:ext cx="3323702" cy="426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71026" y="5609946"/>
                <a:ext cx="1078437" cy="426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fr-F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b>
                          </m:s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026" y="5609946"/>
                <a:ext cx="1078437" cy="426720"/>
              </a:xfrm>
              <a:prstGeom prst="rect">
                <a:avLst/>
              </a:prstGeom>
              <a:blipFill rotWithShape="0">
                <a:blip r:embed="rId10"/>
                <a:stretch>
                  <a:fillRect r="-8475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525926" y="5644764"/>
                <a:ext cx="1079975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fr-FR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926" y="5644764"/>
                <a:ext cx="1079975" cy="391902"/>
              </a:xfrm>
              <a:prstGeom prst="rect">
                <a:avLst/>
              </a:prstGeom>
              <a:blipFill rotWithShape="0">
                <a:blip r:embed="rId11"/>
                <a:stretch>
                  <a:fillRect t="-20313" r="-15254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601457" y="144195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plane (ab)</a:t>
            </a:r>
          </a:p>
        </p:txBody>
      </p:sp>
      <p:sp>
        <p:nvSpPr>
          <p:cNvPr id="13" name="Flèche droite 12">
            <a:hlinkClick r:id="rId12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72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Error analysis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Propagation error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94" y="1977918"/>
            <a:ext cx="3503169" cy="3018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3" y="6332699"/>
            <a:ext cx="3323702" cy="426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237" y="1977918"/>
            <a:ext cx="3991376" cy="33940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063" y="6332699"/>
            <a:ext cx="3323702" cy="426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30259" y="5462478"/>
                <a:ext cx="1078437" cy="426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fr-F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𝑚𝑎𝑔</m:t>
                              </m:r>
                            </m:sub>
                          </m:s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259" y="5462478"/>
                <a:ext cx="1078437" cy="426720"/>
              </a:xfrm>
              <a:prstGeom prst="rect">
                <a:avLst/>
              </a:prstGeom>
              <a:blipFill rotWithShape="0">
                <a:blip r:embed="rId9"/>
                <a:stretch>
                  <a:fillRect r="-9040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14937" y="5479887"/>
                <a:ext cx="1079975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fr-FR" i="1" dirty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r-F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37" y="5479887"/>
                <a:ext cx="1079975" cy="391902"/>
              </a:xfrm>
              <a:prstGeom prst="rect">
                <a:avLst/>
              </a:prstGeom>
              <a:blipFill rotWithShape="0">
                <a:blip r:embed="rId10"/>
                <a:stretch>
                  <a:fillRect t="-20313" r="-15254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601457" y="1441950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plane (bc)</a:t>
            </a:r>
          </a:p>
        </p:txBody>
      </p:sp>
      <p:sp>
        <p:nvSpPr>
          <p:cNvPr id="13" name="Flèche droite 12">
            <a:hlinkClick r:id="rId11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8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‘‘Super-position’’ </a:t>
            </a:r>
          </a:p>
        </p:txBody>
      </p:sp>
      <p:pic>
        <p:nvPicPr>
          <p:cNvPr id="5" name="Image 6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4" y="1076590"/>
            <a:ext cx="4208973" cy="5277405"/>
          </a:xfrm>
          <a:prstGeom prst="rect">
            <a:avLst/>
          </a:prstGeom>
        </p:spPr>
      </p:pic>
      <p:sp>
        <p:nvSpPr>
          <p:cNvPr id="6" name="Flèche droite 5">
            <a:hlinkClick r:id="rId3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4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000" y="692497"/>
            <a:ext cx="8782475" cy="526703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‘Super-position’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243" y="1142999"/>
            <a:ext cx="2763592" cy="28575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907" y="1143000"/>
            <a:ext cx="2763592" cy="28575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244" y="4000499"/>
            <a:ext cx="2763592" cy="28575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906" y="4000498"/>
            <a:ext cx="2763593" cy="285750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33375" y="2148184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524750" y="2195808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33375" y="4939009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3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524750" y="4941925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404" y="2356959"/>
            <a:ext cx="648071" cy="2857502"/>
          </a:xfrm>
          <a:prstGeom prst="rect">
            <a:avLst/>
          </a:prstGeom>
        </p:spPr>
      </p:pic>
      <p:sp>
        <p:nvSpPr>
          <p:cNvPr id="13" name="Flèche droite 12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9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000" y="692497"/>
            <a:ext cx="8782475" cy="526703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‘Super-position’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818" y="1142999"/>
            <a:ext cx="2763591" cy="28575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82" y="1143000"/>
            <a:ext cx="2763591" cy="28575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819" y="4000499"/>
            <a:ext cx="2763592" cy="28575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81" y="4000498"/>
            <a:ext cx="2763592" cy="285750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61950" y="2148184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553325" y="2195808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61950" y="4939009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3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553325" y="4941925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404" y="2356959"/>
            <a:ext cx="648071" cy="2857502"/>
          </a:xfrm>
          <a:prstGeom prst="rect">
            <a:avLst/>
          </a:prstGeom>
        </p:spPr>
      </p:pic>
      <p:sp>
        <p:nvSpPr>
          <p:cNvPr id="13" name="Flèche droite 12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292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000" y="692497"/>
            <a:ext cx="8782475" cy="526703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‘Super-position’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43" y="1142999"/>
            <a:ext cx="2763591" cy="28575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307" y="1143000"/>
            <a:ext cx="2763591" cy="28575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44" y="4000499"/>
            <a:ext cx="2763592" cy="28575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306" y="4000498"/>
            <a:ext cx="2763592" cy="285750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4775" y="2148184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96150" y="2195808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4775" y="4939009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3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296150" y="4941925"/>
            <a:ext cx="5899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Site 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404" y="2356959"/>
            <a:ext cx="648071" cy="2857502"/>
          </a:xfrm>
          <a:prstGeom prst="rect">
            <a:avLst/>
          </a:prstGeom>
        </p:spPr>
      </p:pic>
      <p:sp>
        <p:nvSpPr>
          <p:cNvPr id="13" name="Flèche droite 12">
            <a:hlinkClick r:id="rId8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8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‘Super-position’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78984"/>
          </a:xfrm>
        </p:spPr>
        <p:txBody>
          <a:bodyPr>
            <a:normAutofit/>
          </a:bodyPr>
          <a:lstStyle/>
          <a:p>
            <a:r>
              <a:rPr lang="fr-FR" altLang="zh-CN" noProof="1"/>
              <a:t>Cross-checking between PND and MCS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557" y="1932357"/>
            <a:ext cx="3650535" cy="37745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938" y="2026684"/>
            <a:ext cx="704692" cy="291496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82064" y="5720045"/>
            <a:ext cx="283558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2D-’super-position’ spin </a:t>
            </a:r>
            <a:r>
              <a:rPr lang="en-US" sz="1600" dirty="0">
                <a:latin typeface="Helvetica"/>
                <a:cs typeface="Helvetica"/>
              </a:rPr>
              <a:t>density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423071" y="5738079"/>
            <a:ext cx="95699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2D-MEMD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" y="2109818"/>
            <a:ext cx="3476221" cy="36507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561" y="2026684"/>
            <a:ext cx="847764" cy="29377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49638" y="1395005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plane (ab)</a:t>
            </a:r>
          </a:p>
        </p:txBody>
      </p:sp>
      <p:sp>
        <p:nvSpPr>
          <p:cNvPr id="13" name="Flèche droite 12">
            <a:hlinkClick r:id="rId7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0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‘Super-position’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78984"/>
          </a:xfrm>
        </p:spPr>
        <p:txBody>
          <a:bodyPr>
            <a:normAutofit/>
          </a:bodyPr>
          <a:lstStyle/>
          <a:p>
            <a:r>
              <a:rPr lang="fr-FR" altLang="zh-CN" noProof="1"/>
              <a:t>Cross-checking between PND and MCS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‘Super-position’ construction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557" y="1932357"/>
            <a:ext cx="3650535" cy="377458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938" y="2026684"/>
            <a:ext cx="704692" cy="291496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82064" y="5720045"/>
            <a:ext cx="2835584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2D-’super-position’ spin </a:t>
            </a:r>
            <a:r>
              <a:rPr lang="en-US" sz="1600" dirty="0">
                <a:latin typeface="Helvetica"/>
                <a:cs typeface="Helvetica"/>
              </a:rPr>
              <a:t>density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423071" y="5738079"/>
            <a:ext cx="956993" cy="338554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2D-MEMD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" y="2109818"/>
            <a:ext cx="3476220" cy="36507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561" y="2026684"/>
            <a:ext cx="847764" cy="29377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49638" y="139500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altLang="zh-CN" noProof="1"/>
              <a:t>plane (bc)</a:t>
            </a:r>
          </a:p>
        </p:txBody>
      </p:sp>
      <p:sp>
        <p:nvSpPr>
          <p:cNvPr id="13" name="Flèche droite 12">
            <a:hlinkClick r:id="rId7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0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Validation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9454"/>
            <a:ext cx="9144000" cy="4219484"/>
          </a:xfrm>
          <a:prstGeom prst="rect">
            <a:avLst/>
          </a:prstGeom>
        </p:spPr>
      </p:pic>
      <p:sp>
        <p:nvSpPr>
          <p:cNvPr id="5" name="Flèche droite 4">
            <a:hlinkClick r:id="rId4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35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 err="1"/>
              <a:t>Moyal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1024"/>
            <a:ext cx="9144000" cy="32499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1008"/>
            <a:ext cx="9144000" cy="2368352"/>
          </a:xfrm>
          <a:prstGeom prst="rect">
            <a:avLst/>
          </a:prstGeom>
        </p:spPr>
      </p:pic>
      <p:sp>
        <p:nvSpPr>
          <p:cNvPr id="8" name="Flèche droite 7">
            <a:hlinkClick r:id="rId5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0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/>
              <a:t>Electron densities in position and momentum spaces</a:t>
            </a:r>
          </a:p>
          <a:p>
            <a:pPr lvl="1"/>
            <a:r>
              <a:rPr lang="fr-FR" altLang="zh-CN" dirty="0"/>
              <a:t>Position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representations</a:t>
            </a:r>
          </a:p>
          <a:p>
            <a:pPr lvl="1"/>
            <a:r>
              <a:rPr lang="en-US" altLang="zh-CN" dirty="0"/>
              <a:t>Momentum</a:t>
            </a:r>
            <a:r>
              <a:rPr lang="fr-FR" altLang="zh-CN" dirty="0"/>
              <a:t>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representations</a:t>
            </a:r>
          </a:p>
          <a:p>
            <a:pPr lvl="1"/>
            <a:r>
              <a:rPr lang="fr-FR" dirty="0"/>
              <a:t>‘‘</a:t>
            </a:r>
            <a:r>
              <a:rPr lang="en-US" dirty="0"/>
              <a:t>Super-position</a:t>
            </a:r>
            <a:r>
              <a:rPr lang="fr-FR" dirty="0"/>
              <a:t>’’ construction</a:t>
            </a:r>
            <a:endParaRPr lang="en-US" dirty="0"/>
          </a:p>
          <a:p>
            <a:r>
              <a:rPr lang="en-US" altLang="zh-CN" dirty="0"/>
              <a:t>Periodic 1-RDM by a cluster construction</a:t>
            </a:r>
          </a:p>
          <a:p>
            <a:pPr lvl="1"/>
            <a:r>
              <a:rPr lang="en-US" altLang="zh-CN" dirty="0"/>
              <a:t>Cluster construction </a:t>
            </a:r>
          </a:p>
          <a:p>
            <a:pPr lvl="1"/>
            <a:r>
              <a:rPr lang="fr-FR" altLang="zh-CN" dirty="0"/>
              <a:t>Phase </a:t>
            </a:r>
            <a:r>
              <a:rPr lang="en-US" altLang="zh-CN" dirty="0"/>
              <a:t>space</a:t>
            </a:r>
            <a:r>
              <a:rPr lang="fr-FR" altLang="zh-CN" dirty="0"/>
              <a:t> </a:t>
            </a:r>
            <a:r>
              <a:rPr lang="en-US" altLang="zh-CN" dirty="0"/>
              <a:t>functions</a:t>
            </a:r>
          </a:p>
          <a:p>
            <a:pPr lvl="1"/>
            <a:r>
              <a:rPr lang="en-US" altLang="zh-CN" dirty="0"/>
              <a:t>Orbital resolved 1-RDM</a:t>
            </a:r>
          </a:p>
          <a:p>
            <a:r>
              <a:rPr lang="en-US" dirty="0"/>
              <a:t>Experimental</a:t>
            </a:r>
            <a:r>
              <a:rPr lang="fr-FR" dirty="0"/>
              <a:t> 1-RDM </a:t>
            </a:r>
            <a:r>
              <a:rPr lang="en-US" dirty="0"/>
              <a:t>refinement</a:t>
            </a:r>
            <a:r>
              <a:rPr lang="fr-FR" dirty="0"/>
              <a:t> </a:t>
            </a:r>
          </a:p>
          <a:p>
            <a:pPr lvl="1"/>
            <a:r>
              <a:rPr lang="en-US" dirty="0"/>
              <a:t>Refinement</a:t>
            </a:r>
            <a:r>
              <a:rPr lang="fr-FR" dirty="0"/>
              <a:t> model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Conclusions and perspectives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289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Cross-terms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Regroup the orbitals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16" y="3052263"/>
            <a:ext cx="7648956" cy="5760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15" y="3726125"/>
            <a:ext cx="7610857" cy="9113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15" y="4822616"/>
            <a:ext cx="7610857" cy="9113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752" y="6034830"/>
            <a:ext cx="4692397" cy="29260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2766154" y="1885177"/>
            <a:ext cx="4974082" cy="533400"/>
            <a:chOff x="2624137" y="1857983"/>
            <a:chExt cx="4974082" cy="533400"/>
          </a:xfrm>
        </p:grpSpPr>
        <p:pic>
          <p:nvPicPr>
            <p:cNvPr id="18" name="Image 1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4137" y="1857983"/>
              <a:ext cx="2212848" cy="5334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493" y="1905861"/>
              <a:ext cx="580644" cy="252984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6160325" y="1864656"/>
              <a:ext cx="1437894" cy="338554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: atomic orbitals</a:t>
              </a:r>
            </a:p>
          </p:txBody>
        </p:sp>
      </p:grpSp>
      <p:sp>
        <p:nvSpPr>
          <p:cNvPr id="13" name="Flèche droite 12">
            <a:hlinkClick r:id="rId15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637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Cross-terms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Two centers case with 1 electron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Periodic 1-RDM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47" y="4094737"/>
            <a:ext cx="5964938" cy="3154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04" y="2271018"/>
            <a:ext cx="3150108" cy="294132"/>
          </a:xfrm>
          <a:prstGeom prst="rect">
            <a:avLst/>
          </a:prstGeom>
        </p:spPr>
      </p:pic>
      <p:sp>
        <p:nvSpPr>
          <p:cNvPr id="13" name="Flèche droite 12">
            <a:hlinkClick r:id="rId9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04" y="2623176"/>
            <a:ext cx="3150108" cy="2941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91225" y="2227157"/>
            <a:ext cx="923330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occupied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862985" y="2585576"/>
            <a:ext cx="1179810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unoccupied</a:t>
            </a:r>
          </a:p>
        </p:txBody>
      </p:sp>
      <p:pic>
        <p:nvPicPr>
          <p:cNvPr id="22" name="Imag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156" y="4768221"/>
            <a:ext cx="4910329" cy="31546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936515" y="3306861"/>
            <a:ext cx="2423805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Atomic contribution of A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541501" y="3302816"/>
            <a:ext cx="2436564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Atomic contribution of B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939772" y="5757067"/>
            <a:ext cx="3013710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Cross-term contribution of AB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3200643" y="3623545"/>
            <a:ext cx="1" cy="40601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5759782" y="3592718"/>
            <a:ext cx="1" cy="45401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4446626" y="5223154"/>
            <a:ext cx="1" cy="5040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063470" y="4055116"/>
            <a:ext cx="2274345" cy="466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59237" y="4055116"/>
            <a:ext cx="2355318" cy="466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63469" y="4717704"/>
            <a:ext cx="4851085" cy="466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42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(Ti—O</a:t>
            </a:r>
            <a:r>
              <a:rPr lang="fr-FR" altLang="zh-CN" baseline="-25000" noProof="1"/>
              <a:t>1</a:t>
            </a:r>
            <a:r>
              <a:rPr lang="fr-FR" altLang="zh-CN" noProof="1"/>
              <a:t>—Ti):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573" y="1857983"/>
            <a:ext cx="7220902" cy="23369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573" y="4323305"/>
            <a:ext cx="7220902" cy="236700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5" y="2821020"/>
            <a:ext cx="1753209" cy="1832183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>
            <a:off x="749028" y="3132306"/>
            <a:ext cx="243193" cy="760448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749028" y="3892754"/>
            <a:ext cx="350198" cy="760449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789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99" y="2469947"/>
            <a:ext cx="3170438" cy="33465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(O</a:t>
            </a:r>
            <a:r>
              <a:rPr lang="fr-FR" altLang="zh-CN" baseline="-25000" noProof="1"/>
              <a:t>1</a:t>
            </a:r>
            <a:r>
              <a:rPr lang="fr-FR" altLang="zh-CN" noProof="1"/>
              <a:t>—Ti—O</a:t>
            </a:r>
            <a:r>
              <a:rPr lang="fr-FR" altLang="zh-CN" baseline="-25000" noProof="1"/>
              <a:t>2</a:t>
            </a:r>
            <a:r>
              <a:rPr lang="fr-FR" altLang="zh-CN" noProof="1"/>
              <a:t>’):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17" y="1427490"/>
            <a:ext cx="5507114" cy="27157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664" y="4171061"/>
            <a:ext cx="5515336" cy="2686938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515566" y="2824466"/>
            <a:ext cx="404051" cy="1162840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515566" y="2785362"/>
            <a:ext cx="422894" cy="0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80099" y="2285281"/>
            <a:ext cx="879036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2.08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2" name="Flèche droite 11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911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Spin density (O</a:t>
            </a:r>
            <a:r>
              <a:rPr lang="fr-FR" altLang="zh-CN" baseline="-25000" noProof="1"/>
              <a:t>1</a:t>
            </a:r>
            <a:r>
              <a:rPr lang="fr-FR" altLang="zh-CN" noProof="1"/>
              <a:t>—Ti—O</a:t>
            </a:r>
            <a:r>
              <a:rPr lang="fr-FR" altLang="zh-CN" baseline="-25000" noProof="1"/>
              <a:t>2</a:t>
            </a:r>
            <a:r>
              <a:rPr lang="fr-FR" altLang="zh-CN" noProof="1"/>
              <a:t>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624" y="1399664"/>
            <a:ext cx="5461375" cy="27245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624" y="4140938"/>
            <a:ext cx="5461376" cy="27170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99" y="2469947"/>
            <a:ext cx="3170438" cy="3346574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>
            <a:off x="1429966" y="3291394"/>
            <a:ext cx="293320" cy="1086053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938460" y="2785362"/>
            <a:ext cx="814758" cy="506032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227273" y="2600696"/>
            <a:ext cx="879036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2.025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3" name="Flèche droite 12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34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DMCP: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81" y="1433817"/>
            <a:ext cx="5826920" cy="5424183"/>
          </a:xfrm>
          <a:prstGeom prst="rect">
            <a:avLst/>
          </a:prstGeom>
        </p:spPr>
      </p:pic>
      <p:sp>
        <p:nvSpPr>
          <p:cNvPr id="6" name="Flèche droite 5">
            <a:hlinkClick r:id="rId4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84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DMCP: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1" y="1306510"/>
            <a:ext cx="7149830" cy="5551489"/>
          </a:xfrm>
          <a:prstGeom prst="rect">
            <a:avLst/>
          </a:prstGeom>
        </p:spPr>
      </p:pic>
      <p:sp>
        <p:nvSpPr>
          <p:cNvPr id="7" name="Flèche droite 6">
            <a:hlinkClick r:id="rId4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2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2D-MEMD (ab):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556" y="1258713"/>
            <a:ext cx="5680454" cy="53101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72" y="6640383"/>
            <a:ext cx="6886803" cy="207112"/>
          </a:xfrm>
          <a:prstGeom prst="rect">
            <a:avLst/>
          </a:prstGeom>
        </p:spPr>
      </p:pic>
      <p:sp>
        <p:nvSpPr>
          <p:cNvPr id="7" name="Flèche droite 6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861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2D-MEMD (ac):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405" y="1268443"/>
            <a:ext cx="5642756" cy="53101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72" y="6640383"/>
            <a:ext cx="6886803" cy="207112"/>
          </a:xfrm>
          <a:prstGeom prst="rect">
            <a:avLst/>
          </a:prstGeom>
        </p:spPr>
      </p:pic>
      <p:sp>
        <p:nvSpPr>
          <p:cNvPr id="7" name="Flèche droite 6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191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1-RDM refinement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2D-MEMD (bc):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053" y="1268441"/>
            <a:ext cx="5635459" cy="53101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72" y="6640383"/>
            <a:ext cx="6886803" cy="207112"/>
          </a:xfrm>
          <a:prstGeom prst="rect">
            <a:avLst/>
          </a:prstGeom>
        </p:spPr>
      </p:pic>
      <p:sp>
        <p:nvSpPr>
          <p:cNvPr id="7" name="Flèche droite 6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2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4713464" y="1766171"/>
            <a:ext cx="3841673" cy="4520329"/>
            <a:chOff x="4713464" y="1766171"/>
            <a:chExt cx="3841673" cy="452032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464" y="1766171"/>
              <a:ext cx="3841673" cy="4520329"/>
            </a:xfrm>
            <a:prstGeom prst="rect">
              <a:avLst/>
            </a:prstGeom>
          </p:spPr>
        </p:pic>
        <p:grpSp>
          <p:nvGrpSpPr>
            <p:cNvPr id="25" name="Groupe 24"/>
            <p:cNvGrpSpPr/>
            <p:nvPr/>
          </p:nvGrpSpPr>
          <p:grpSpPr>
            <a:xfrm>
              <a:off x="5464015" y="3228605"/>
              <a:ext cx="1765709" cy="1833631"/>
              <a:chOff x="5479940" y="3228605"/>
              <a:chExt cx="1765709" cy="1833631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6437736" y="3821109"/>
                <a:ext cx="807913" cy="36933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b="1" dirty="0">
                    <a:latin typeface="Helvetica"/>
                    <a:cs typeface="Helvetica"/>
                  </a:rPr>
                  <a:t>2.024 Å</a:t>
                </a:r>
                <a:endParaRPr lang="en-US" b="1" dirty="0">
                  <a:latin typeface="Helvetica"/>
                  <a:cs typeface="Helvetica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331307" y="4692904"/>
                <a:ext cx="807913" cy="36933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b="1" dirty="0">
                    <a:latin typeface="Helvetica"/>
                    <a:cs typeface="Helvetica"/>
                  </a:rPr>
                  <a:t>2.025 Å</a:t>
                </a:r>
                <a:endParaRPr lang="en-US" b="1" dirty="0">
                  <a:latin typeface="Helvetica"/>
                  <a:cs typeface="Helvetica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479940" y="3228605"/>
                <a:ext cx="679673" cy="369332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b="1" dirty="0">
                    <a:latin typeface="Helvetica"/>
                    <a:cs typeface="Helvetica"/>
                  </a:rPr>
                  <a:t>2.08 Å</a:t>
                </a:r>
                <a:endParaRPr lang="en-US" b="1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6010331" y="2511893"/>
              <a:ext cx="822960" cy="430887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274634" y="3891347"/>
              <a:ext cx="822960" cy="430887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cs typeface="Helvetica"/>
                </a:rPr>
                <a:t>O1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139832" y="4558360"/>
              <a:ext cx="822960" cy="430887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315382" y="2530808"/>
              <a:ext cx="822960" cy="430887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cs typeface="Helvetica"/>
                </a:rPr>
                <a:t>’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YTiO</a:t>
            </a:r>
            <a:r>
              <a:rPr lang="en-US" altLang="zh-CN" baseline="-25000" dirty="0"/>
              <a:t>3</a:t>
            </a:r>
            <a:r>
              <a:rPr lang="en-US" altLang="zh-CN" dirty="0"/>
              <a:t> perovskite</a:t>
            </a:r>
            <a:endParaRPr lang="en-US" baseline="-25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800885" cy="934974"/>
          </a:xfrm>
        </p:spPr>
        <p:txBody>
          <a:bodyPr>
            <a:normAutofit/>
          </a:bodyPr>
          <a:lstStyle/>
          <a:p>
            <a:r>
              <a:rPr lang="fr-FR" altLang="zh-CN" noProof="1"/>
              <a:t>Ferromagnetic below T</a:t>
            </a:r>
            <a:r>
              <a:rPr lang="fr-FR" altLang="zh-CN" baseline="-25000" noProof="1"/>
              <a:t>c</a:t>
            </a:r>
            <a:r>
              <a:rPr lang="fr-FR" altLang="zh-CN" noProof="1"/>
              <a:t>=29K</a:t>
            </a:r>
          </a:p>
          <a:p>
            <a:pPr lvl="1"/>
            <a:r>
              <a:rPr lang="fr-FR" altLang="zh-CN" noProof="1"/>
              <a:t>Space group: Pnma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YTiO</a:t>
            </a:r>
            <a:r>
              <a:rPr lang="en-US" altLang="zh-CN" baseline="-25000" dirty="0"/>
              <a:t>3</a:t>
            </a:r>
            <a:endParaRPr lang="en-US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59237" y="1399664"/>
            <a:ext cx="3800885" cy="526413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TiO</a:t>
            </a:r>
            <a:r>
              <a:rPr lang="fr-FR" altLang="zh-CN" baseline="-25000" noProof="1"/>
              <a:t>6</a:t>
            </a:r>
            <a:r>
              <a:rPr lang="fr-FR" altLang="zh-CN" noProof="1"/>
              <a:t> octahedra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60" y="2101169"/>
            <a:ext cx="3264379" cy="4093029"/>
          </a:xfrm>
          <a:prstGeom prst="rect">
            <a:avLst/>
          </a:prstGeom>
        </p:spPr>
      </p:pic>
      <p:sp>
        <p:nvSpPr>
          <p:cNvPr id="35" name="Losange 34"/>
          <p:cNvSpPr/>
          <p:nvPr/>
        </p:nvSpPr>
        <p:spPr>
          <a:xfrm rot="20270037">
            <a:off x="4213768" y="4562903"/>
            <a:ext cx="1549815" cy="2102454"/>
          </a:xfrm>
          <a:prstGeom prst="diamond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èze 35"/>
          <p:cNvSpPr/>
          <p:nvPr/>
        </p:nvSpPr>
        <p:spPr>
          <a:xfrm rot="3327924">
            <a:off x="3305809" y="4582306"/>
            <a:ext cx="1329728" cy="1435608"/>
          </a:xfrm>
          <a:prstGeom prst="trapezoid">
            <a:avLst>
              <a:gd name="adj" fmla="val 6014"/>
            </a:avLst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4158372" y="5607597"/>
            <a:ext cx="241103" cy="241103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solidFill>
              <a:schemeClr val="tx1"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2710301" y="6138973"/>
            <a:ext cx="887832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2.08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025965" y="6156084"/>
            <a:ext cx="879036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fr-FR" b="1" dirty="0">
                <a:latin typeface="Helvetica"/>
                <a:cs typeface="Helvetica"/>
              </a:rPr>
              <a:t>2.025 Å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7" name="文本框 25"/>
          <p:cNvSpPr txBox="1"/>
          <p:nvPr/>
        </p:nvSpPr>
        <p:spPr>
          <a:xfrm>
            <a:off x="2567577" y="6412396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Ti</a:t>
            </a:r>
            <a:r>
              <a:rPr kumimoji="1" lang="en-US" altLang="zh-CN" sz="2400" b="1" dirty="0"/>
              <a:t>—O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’</a:t>
            </a:r>
            <a:endParaRPr kumimoji="1" lang="zh-CN" altLang="en-US" sz="2400" b="1" dirty="0"/>
          </a:p>
        </p:txBody>
      </p:sp>
      <p:sp>
        <p:nvSpPr>
          <p:cNvPr id="38" name="文本框 25"/>
          <p:cNvSpPr txBox="1"/>
          <p:nvPr/>
        </p:nvSpPr>
        <p:spPr>
          <a:xfrm>
            <a:off x="3906912" y="6405849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O</a:t>
            </a:r>
            <a:r>
              <a:rPr kumimoji="1" lang="en-US" altLang="zh-CN" sz="2400" b="1" baseline="-25000" dirty="0"/>
              <a:t>2</a:t>
            </a:r>
            <a:r>
              <a:rPr kumimoji="1" lang="en-US" altLang="zh-CN" sz="2400" b="1" dirty="0"/>
              <a:t>—</a:t>
            </a:r>
            <a:r>
              <a:rPr kumimoji="1" lang="en-US" altLang="zh-CN" sz="2400" b="1" dirty="0" err="1"/>
              <a:t>Ti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262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1019 L 0.28472 -0.03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-2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  <p:bldP spid="8" grpId="1"/>
      <p:bldP spid="35" grpId="0" animBg="1"/>
      <p:bldP spid="36" grpId="0" animBg="1"/>
      <p:bldP spid="36" grpId="1" animBg="1"/>
      <p:bldP spid="5" grpId="0" animBg="1"/>
      <p:bldP spid="33" grpId="0"/>
      <p:bldP spid="33" grpId="1"/>
      <p:bldP spid="34" grpId="0"/>
      <p:bldP spid="37" grpId="0"/>
      <p:bldP spid="37" grpId="1"/>
      <p:bldP spid="3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HOMO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3 HOMOs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91" y="1399664"/>
            <a:ext cx="7072009" cy="50926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622" y="6528816"/>
            <a:ext cx="2463393" cy="164592"/>
          </a:xfrm>
          <a:prstGeom prst="rect">
            <a:avLst/>
          </a:prstGeom>
        </p:spPr>
      </p:pic>
      <p:sp>
        <p:nvSpPr>
          <p:cNvPr id="9" name="Flèche droite 8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32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LUMO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3219090" cy="458319"/>
          </a:xfrm>
        </p:spPr>
        <p:txBody>
          <a:bodyPr>
            <a:normAutofit/>
          </a:bodyPr>
          <a:lstStyle/>
          <a:p>
            <a:r>
              <a:rPr lang="fr-FR" altLang="zh-CN" noProof="1"/>
              <a:t>3 LUMOs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Experimental 1-RDM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994" y="1399664"/>
            <a:ext cx="5226312" cy="51264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53" y="6596908"/>
            <a:ext cx="2463393" cy="164592"/>
          </a:xfrm>
          <a:prstGeom prst="rect">
            <a:avLst/>
          </a:prstGeom>
        </p:spPr>
      </p:pic>
      <p:sp>
        <p:nvSpPr>
          <p:cNvPr id="7" name="Flèche droite 6">
            <a:hlinkClick r:id="rId6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051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747" y="2106831"/>
            <a:ext cx="2668727" cy="43955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68000" y="1399664"/>
                <a:ext cx="6748366" cy="4903859"/>
              </a:xfrm>
            </p:spPr>
            <p:txBody>
              <a:bodyPr>
                <a:normAutofit/>
              </a:bodyPr>
              <a:lstStyle/>
              <a:p>
                <a:r>
                  <a:rPr lang="fr-FR" altLang="zh-CN" noProof="1"/>
                  <a:t>Cell parameters</a:t>
                </a:r>
              </a:p>
              <a:p>
                <a:pPr lvl="1"/>
                <a:r>
                  <a:rPr lang="fr-FR" altLang="zh-CN" noProof="1"/>
                  <a:t>Space group 14</a:t>
                </a:r>
              </a:p>
              <a:p>
                <a:pPr lvl="1"/>
                <a:r>
                  <a:rPr lang="fr-FR" altLang="zh-CN" noProof="1"/>
                  <a:t>a=9.65862</a:t>
                </a:r>
                <a14:m>
                  <m:oMath xmlns:m="http://schemas.openxmlformats.org/officeDocument/2006/math">
                    <m:r>
                      <a:rPr lang="fr-FR" altLang="zh-CN" b="0" i="0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altLang="zh-CN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fr-FR" altLang="zh-CN" noProof="1"/>
                  <a:t>, b=19.482 </a:t>
                </a:r>
                <a14:m>
                  <m:oMath xmlns:m="http://schemas.openxmlformats.org/officeDocument/2006/math">
                    <m:r>
                      <a:rPr lang="fr-FR" altLang="zh-CN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fr-FR" altLang="zh-CN" noProof="1"/>
                  <a:t>, c=9.34</a:t>
                </a:r>
                <a14:m>
                  <m:oMath xmlns:m="http://schemas.openxmlformats.org/officeDocument/2006/math">
                    <m:r>
                      <a:rPr lang="fr-FR" altLang="zh-CN" b="0" i="0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altLang="zh-CN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fr-FR" altLang="zh-CN" noProof="1"/>
                  <a:t>, </a:t>
                </a:r>
                <a14:m>
                  <m:oMath xmlns:m="http://schemas.openxmlformats.org/officeDocument/2006/math">
                    <m:r>
                      <a:rPr lang="zh-CN" altLang="fr-FR" i="1" noProof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altLang="zh-CN" b="0" i="1" noProof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altLang="zh-CN" b="0" i="1" noProof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altLang="zh-CN" i="1" noProof="1">
                            <a:latin typeface="Cambria Math" panose="02040503050406030204" pitchFamily="18" charset="0"/>
                          </a:rPr>
                          <m:t>125.972</m:t>
                        </m:r>
                      </m:e>
                      <m:sup>
                        <m:r>
                          <a:rPr lang="fr-FR" altLang="zh-CN" i="1" noProof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fr-FR" altLang="zh-CN" noProof="1"/>
              </a:p>
              <a:p>
                <a:pPr lvl="1"/>
                <a:r>
                  <a:rPr lang="fr-FR" altLang="zh-CN" noProof="1"/>
                  <a:t>spin value: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altLang="zh-CN" i="1" noProof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altLang="zh-CN" b="0" i="1" noProof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altLang="zh-CN" b="0" i="1" noProof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altLang="zh-CN" noProof="1"/>
                  <a:t> per molecule</a:t>
                </a:r>
              </a:p>
              <a:p>
                <a:endParaRPr lang="fr-FR" altLang="zh-CN" noProof="1"/>
              </a:p>
              <a:p>
                <a:r>
                  <a:rPr lang="fr-FR" altLang="zh-CN" noProof="1"/>
                  <a:t>Experimental</a:t>
                </a:r>
              </a:p>
              <a:p>
                <a:pPr lvl="1"/>
                <a:r>
                  <a:rPr lang="fr-FR" altLang="zh-CN" noProof="1"/>
                  <a:t>XRD[1] and PND[2] data</a:t>
                </a:r>
              </a:p>
              <a:p>
                <a:pPr lvl="1"/>
                <a:r>
                  <a:rPr lang="fr-FR" altLang="zh-CN" noProof="1"/>
                  <a:t>Joint refinement by collaborators at CRM2</a:t>
                </a:r>
              </a:p>
              <a:p>
                <a:pPr lvl="1"/>
                <a:endParaRPr lang="fr-FR" altLang="zh-CN" noProof="1"/>
              </a:p>
              <a:p>
                <a:pPr lvl="0"/>
                <a:r>
                  <a:rPr lang="fr-FR" altLang="zh-CN" noProof="1">
                    <a:solidFill>
                      <a:prstClr val="black"/>
                    </a:solidFill>
                  </a:rPr>
                  <a:t>Theoretical</a:t>
                </a: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Peoridic computation (CRYSTAL14)</a:t>
                </a: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Molecular computation (Gaussian 09)</a:t>
                </a:r>
              </a:p>
              <a:p>
                <a:pPr lvl="1"/>
                <a:r>
                  <a:rPr lang="fr-FR" altLang="zh-CN" noProof="1">
                    <a:solidFill>
                      <a:prstClr val="black"/>
                    </a:solidFill>
                  </a:rPr>
                  <a:t>CASSCF (Molcas) by collaborators at SRSMC</a:t>
                </a:r>
              </a:p>
              <a:p>
                <a:pPr lvl="1"/>
                <a:endParaRPr lang="fr-FR" altLang="zh-CN" noProof="1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000" y="1399664"/>
                <a:ext cx="6748366" cy="4903859"/>
              </a:xfrm>
              <a:blipFill rotWithShape="0">
                <a:blip r:embed="rId4"/>
                <a:stretch>
                  <a:fillRect l="-632" t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Nit(</a:t>
            </a:r>
            <a:r>
              <a:rPr lang="en-US" altLang="zh-CN" dirty="0" err="1"/>
              <a:t>SMe</a:t>
            </a:r>
            <a:r>
              <a:rPr lang="en-US" altLang="zh-CN" dirty="0"/>
              <a:t>)</a:t>
            </a:r>
            <a:r>
              <a:rPr lang="en-US" altLang="zh-CN" dirty="0" err="1"/>
              <a:t>Ph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59923" y="6179214"/>
            <a:ext cx="3394954" cy="646331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Pillet</a:t>
            </a:r>
            <a:r>
              <a:rPr lang="en-US" sz="1200" dirty="0"/>
              <a:t>, S. et al (2001)</a:t>
            </a:r>
          </a:p>
          <a:p>
            <a:r>
              <a:rPr lang="en-US" sz="1200" dirty="0"/>
              <a:t>[2] </a:t>
            </a:r>
            <a:r>
              <a:rPr lang="en-US" sz="1200" dirty="0" err="1"/>
              <a:t>Pontillon</a:t>
            </a:r>
            <a:r>
              <a:rPr lang="en-US" sz="1200" dirty="0"/>
              <a:t>, Y. et al (1999)</a:t>
            </a:r>
            <a:endParaRPr lang="en-US" sz="1200" dirty="0">
              <a:latin typeface="Helvetica"/>
              <a:cs typeface="Helvetica"/>
            </a:endParaRPr>
          </a:p>
          <a:p>
            <a:r>
              <a:rPr lang="en-US" sz="1200" dirty="0"/>
              <a:t>[3] </a:t>
            </a:r>
            <a:r>
              <a:rPr lang="en-US" sz="1200" dirty="0" err="1"/>
              <a:t>Pontillon</a:t>
            </a:r>
            <a:r>
              <a:rPr lang="en-US" sz="1200" dirty="0"/>
              <a:t>, Y. et al (1999)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33593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Electron density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6748366" cy="4903859"/>
          </a:xfrm>
        </p:spPr>
        <p:txBody>
          <a:bodyPr>
            <a:normAutofit/>
          </a:bodyPr>
          <a:lstStyle/>
          <a:p>
            <a:r>
              <a:rPr lang="fr-FR" altLang="zh-CN" noProof="1"/>
              <a:t>Experimental </a:t>
            </a: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Nit(</a:t>
            </a:r>
            <a:r>
              <a:rPr lang="en-US" altLang="zh-CN" dirty="0" err="1"/>
              <a:t>SMe</a:t>
            </a:r>
            <a:r>
              <a:rPr lang="en-US" altLang="zh-CN" dirty="0"/>
              <a:t>)</a:t>
            </a:r>
            <a:r>
              <a:rPr lang="en-US" altLang="zh-CN" dirty="0" err="1"/>
              <a:t>Ph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73" y="2001901"/>
            <a:ext cx="7324928" cy="35750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74" y="5813377"/>
            <a:ext cx="3198571" cy="2537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183" y="5788003"/>
            <a:ext cx="4689501" cy="3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1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Electron density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6748366" cy="4903859"/>
          </a:xfrm>
        </p:spPr>
        <p:txBody>
          <a:bodyPr>
            <a:normAutofit/>
          </a:bodyPr>
          <a:lstStyle/>
          <a:p>
            <a:r>
              <a:rPr lang="fr-FR" altLang="zh-CN" noProof="1"/>
              <a:t>Theoretical (Gaussian 09)</a:t>
            </a: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Nit(</a:t>
            </a:r>
            <a:r>
              <a:rPr lang="en-US" altLang="zh-CN" dirty="0" err="1"/>
              <a:t>SMe</a:t>
            </a:r>
            <a:r>
              <a:rPr lang="en-US" altLang="zh-CN" dirty="0"/>
              <a:t>)</a:t>
            </a:r>
            <a:r>
              <a:rPr lang="en-US" altLang="zh-CN" dirty="0" err="1"/>
              <a:t>Ph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15" y="2106831"/>
            <a:ext cx="7470843" cy="38433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74" y="5940249"/>
            <a:ext cx="3198571" cy="2537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183" y="5914875"/>
            <a:ext cx="4689501" cy="3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70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Electron density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6748366" cy="4903859"/>
          </a:xfrm>
        </p:spPr>
        <p:txBody>
          <a:bodyPr>
            <a:normAutofit/>
          </a:bodyPr>
          <a:lstStyle/>
          <a:p>
            <a:r>
              <a:rPr lang="fr-FR" altLang="zh-CN" noProof="1"/>
              <a:t>Spin population </a:t>
            </a:r>
          </a:p>
          <a:p>
            <a:pPr lvl="1"/>
            <a:endParaRPr lang="fr-FR" altLang="zh-CN" noProof="1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Nit(</a:t>
            </a:r>
            <a:r>
              <a:rPr lang="en-US" altLang="zh-CN" dirty="0" err="1"/>
              <a:t>SMe</a:t>
            </a:r>
            <a:r>
              <a:rPr lang="en-US" altLang="zh-CN" dirty="0"/>
              <a:t>)</a:t>
            </a:r>
            <a:r>
              <a:rPr lang="en-US" altLang="zh-CN" dirty="0" err="1"/>
              <a:t>Ph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6831"/>
            <a:ext cx="9144000" cy="25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23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Two-dimensional reconstruction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Electron density in momentum space</a:t>
            </a:r>
          </a:p>
        </p:txBody>
      </p:sp>
      <p:pic>
        <p:nvPicPr>
          <p:cNvPr id="15" name="Imag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35" y="1979958"/>
            <a:ext cx="3858311" cy="253746"/>
          </a:xfrm>
          <a:prstGeom prst="rect">
            <a:avLst/>
          </a:prstGeom>
        </p:spPr>
      </p:pic>
      <p:sp>
        <p:nvSpPr>
          <p:cNvPr id="16" name="Espace réservé du contenu 2 1"/>
          <p:cNvSpPr>
            <a:spLocks noGrp="1"/>
          </p:cNvSpPr>
          <p:nvPr>
            <p:ph idx="1"/>
          </p:nvPr>
        </p:nvSpPr>
        <p:spPr>
          <a:xfrm>
            <a:off x="167999" y="1399664"/>
            <a:ext cx="8557257" cy="453904"/>
          </a:xfrm>
        </p:spPr>
        <p:txBody>
          <a:bodyPr>
            <a:normAutofit/>
          </a:bodyPr>
          <a:lstStyle/>
          <a:p>
            <a:r>
              <a:rPr lang="fr-FR" altLang="zh-CN" noProof="1"/>
              <a:t>Since</a:t>
            </a:r>
          </a:p>
        </p:txBody>
      </p:sp>
      <p:pic>
        <p:nvPicPr>
          <p:cNvPr id="24" name="Imag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1" y="2510816"/>
            <a:ext cx="5498743" cy="2674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110" y="2984828"/>
            <a:ext cx="4182009" cy="257861"/>
          </a:xfrm>
          <a:prstGeom prst="rect">
            <a:avLst/>
          </a:prstGeom>
        </p:spPr>
      </p:pic>
      <p:sp>
        <p:nvSpPr>
          <p:cNvPr id="23" name="Espace réservé du contenu 2 2"/>
          <p:cNvSpPr txBox="1">
            <a:spLocks/>
          </p:cNvSpPr>
          <p:nvPr/>
        </p:nvSpPr>
        <p:spPr>
          <a:xfrm>
            <a:off x="167998" y="3364964"/>
            <a:ext cx="8557257" cy="453904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3003C"/>
              </a:buClr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CN" noProof="1"/>
              <a:t>Two-dimensional reconstruction method</a:t>
            </a:r>
            <a:r>
              <a:rPr lang="fr-FR" altLang="zh-CN" baseline="30000" noProof="1"/>
              <a:t>[1]</a:t>
            </a:r>
          </a:p>
        </p:txBody>
      </p:sp>
      <p:pic>
        <p:nvPicPr>
          <p:cNvPr id="28" name="Imag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81" y="3851064"/>
            <a:ext cx="6833312" cy="175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1142581" y="5749618"/>
                <a:ext cx="6690999" cy="537776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  <m:t>Σ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>
                    <a:latin typeface="Helvetica"/>
                    <a:cs typeface="Helvetica"/>
                  </a:rPr>
                  <a:t> denotes a sum which includes all terms, except that the first and the last term are multiplied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Helvetica"/>
                          </a:rPr>
                        </m:ctrlPr>
                      </m:fPr>
                      <m:num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Helvetica"/>
                          </a:rPr>
                          <m:t>1</m:t>
                        </m:r>
                      </m:num>
                      <m:den>
                        <m:r>
                          <a:rPr lang="fr-FR" sz="1200" b="0" i="1" smtClean="0">
                            <a:latin typeface="Cambria Math" panose="02040503050406030204" pitchFamily="18" charset="0"/>
                            <a:cs typeface="Helvetica"/>
                          </a:rPr>
                          <m:t>2</m:t>
                        </m:r>
                      </m:den>
                    </m:f>
                  </m:oMath>
                </a14:m>
                <a:endParaRPr lang="en-US" sz="1200" dirty="0">
                  <a:latin typeface="Helvetica"/>
                  <a:cs typeface="Helvetica"/>
                </a:endParaRPr>
              </a:p>
              <a:p>
                <a:r>
                  <a:rPr lang="fr-FR" sz="1200" dirty="0">
                    <a:latin typeface="Helvetica"/>
                    <a:cs typeface="Helvetica"/>
                  </a:rPr>
                  <a:t>[1] Tanaka, Y., </a:t>
                </a:r>
                <a:r>
                  <a:rPr lang="fr-FR" sz="1200" dirty="0" err="1">
                    <a:latin typeface="Helvetica"/>
                    <a:cs typeface="Helvetica"/>
                  </a:rPr>
                  <a:t>Sakurai</a:t>
                </a:r>
                <a:r>
                  <a:rPr lang="fr-FR" sz="1200" dirty="0">
                    <a:latin typeface="Helvetica"/>
                    <a:cs typeface="Helvetica"/>
                  </a:rPr>
                  <a:t>, Y, et al (2001).</a:t>
                </a:r>
                <a:endParaRPr lang="en-US" sz="12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81" y="5749618"/>
                <a:ext cx="6690999" cy="537776"/>
              </a:xfrm>
              <a:prstGeom prst="rect">
                <a:avLst/>
              </a:prstGeom>
              <a:blipFill rotWithShape="0">
                <a:blip r:embed="rId11"/>
                <a:stretch>
                  <a:fillRect l="-136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 droite 10">
            <a:hlinkClick r:id="rId12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Akimitsu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41" y="1809344"/>
            <a:ext cx="4152634" cy="4554167"/>
          </a:xfrm>
          <a:prstGeom prst="rect">
            <a:avLst/>
          </a:prstGeom>
        </p:spPr>
      </p:pic>
      <p:sp>
        <p:nvSpPr>
          <p:cNvPr id="8" name="Flèche droite 7">
            <a:hlinkClick r:id="rId3" action="ppaction://hlinksldjump"/>
          </p:cNvPr>
          <p:cNvSpPr/>
          <p:nvPr/>
        </p:nvSpPr>
        <p:spPr>
          <a:xfrm>
            <a:off x="9003942" y="658343"/>
            <a:ext cx="140058" cy="139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647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Groupe 22"/>
          <p:cNvGrpSpPr/>
          <p:nvPr/>
        </p:nvGrpSpPr>
        <p:grpSpPr>
          <a:xfrm>
            <a:off x="4331316" y="4303566"/>
            <a:ext cx="2578082" cy="2693497"/>
            <a:chOff x="2528939" y="2142859"/>
            <a:chExt cx="2578082" cy="2693497"/>
          </a:xfrm>
        </p:grpSpPr>
        <p:sp>
          <p:nvSpPr>
            <p:cNvPr id="9" name="Rectangle 8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791838" y="3044757"/>
              <a:ext cx="1352145" cy="135214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6820" y="2592041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573343" y="4275416"/>
            <a:ext cx="2578082" cy="2693497"/>
            <a:chOff x="2528939" y="2142859"/>
            <a:chExt cx="2578082" cy="2693497"/>
          </a:xfrm>
        </p:grpSpPr>
        <p:sp>
          <p:nvSpPr>
            <p:cNvPr id="25" name="Rectangle 24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01312" y="3043327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16820" y="2592041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921212" y="4331716"/>
            <a:ext cx="2578082" cy="2693497"/>
            <a:chOff x="2528939" y="2142859"/>
            <a:chExt cx="2578082" cy="2693497"/>
          </a:xfrm>
        </p:grpSpPr>
        <p:sp>
          <p:nvSpPr>
            <p:cNvPr id="38" name="Rectangle 37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91838" y="3044757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26548" y="2606988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-312041" y="1067774"/>
            <a:ext cx="2578082" cy="2693497"/>
            <a:chOff x="2528939" y="2142859"/>
            <a:chExt cx="2578082" cy="2693497"/>
          </a:xfrm>
        </p:grpSpPr>
        <p:sp>
          <p:nvSpPr>
            <p:cNvPr id="51" name="Rectangle 50"/>
            <p:cNvSpPr/>
            <p:nvPr/>
          </p:nvSpPr>
          <p:spPr>
            <a:xfrm>
              <a:off x="2966432" y="3484211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91838" y="3044757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66432" y="2142859"/>
              <a:ext cx="1440198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OffAxis2Top">
                <a:rot lat="17778000" lon="2772000" rev="19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51254" y="2632950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16820" y="2592041"/>
              <a:ext cx="1352145" cy="1352145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588211" y="2632767"/>
              <a:ext cx="834753" cy="17025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3000"/>
              </a:schemeClr>
            </a:solidFill>
            <a:ln>
              <a:solidFill>
                <a:schemeClr val="tx1"/>
              </a:solidFill>
            </a:ln>
            <a:scene3d>
              <a:camera prst="isometricRightUp">
                <a:rot lat="2400000" lon="18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>
              <a:off x="4143983" y="4396902"/>
              <a:ext cx="642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flipV="1">
              <a:off x="3205703" y="3526887"/>
              <a:ext cx="412723" cy="41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flipV="1">
              <a:off x="2791838" y="2365775"/>
              <a:ext cx="0" cy="67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4873557" y="4380352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a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649701" y="3348481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c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528939" y="2253487"/>
              <a:ext cx="233464" cy="338554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600" b="1" dirty="0">
                  <a:latin typeface="Helvetica"/>
                  <a:cs typeface="Helvetica"/>
                </a:rPr>
                <a:t>b</a:t>
              </a: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112443" y="1970060"/>
            <a:ext cx="2857148" cy="3582424"/>
            <a:chOff x="232398" y="4709853"/>
            <a:chExt cx="1094514" cy="1372352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98" y="4709853"/>
              <a:ext cx="1094514" cy="1372352"/>
            </a:xfrm>
            <a:prstGeom prst="rect">
              <a:avLst/>
            </a:prstGeom>
          </p:spPr>
        </p:pic>
        <p:sp>
          <p:nvSpPr>
            <p:cNvPr id="65" name="Parallélogramme 64"/>
            <p:cNvSpPr/>
            <p:nvPr/>
          </p:nvSpPr>
          <p:spPr>
            <a:xfrm>
              <a:off x="540545" y="5661294"/>
              <a:ext cx="774462" cy="152131"/>
            </a:xfrm>
            <a:prstGeom prst="parallelogram">
              <a:avLst>
                <a:gd name="adj" fmla="val 87611"/>
              </a:avLst>
            </a:prstGeom>
            <a:solidFill>
              <a:srgbClr val="FFC000">
                <a:alpha val="3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2147544" y="1986002"/>
            <a:ext cx="2857148" cy="3582424"/>
            <a:chOff x="232398" y="4709853"/>
            <a:chExt cx="1094514" cy="1372352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98" y="4709853"/>
              <a:ext cx="1094514" cy="1372352"/>
            </a:xfrm>
            <a:prstGeom prst="rect">
              <a:avLst/>
            </a:prstGeom>
          </p:spPr>
        </p:pic>
        <p:sp>
          <p:nvSpPr>
            <p:cNvPr id="68" name="Parallélogramme 67"/>
            <p:cNvSpPr/>
            <p:nvPr/>
          </p:nvSpPr>
          <p:spPr>
            <a:xfrm>
              <a:off x="548134" y="4894882"/>
              <a:ext cx="628817" cy="915466"/>
            </a:xfrm>
            <a:prstGeom prst="parallelogram">
              <a:avLst>
                <a:gd name="adj" fmla="val 0"/>
              </a:avLst>
            </a:prstGeom>
            <a:solidFill>
              <a:srgbClr val="FFC000">
                <a:alpha val="3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4927044" y="1728830"/>
            <a:ext cx="2857148" cy="3582424"/>
            <a:chOff x="232398" y="4709853"/>
            <a:chExt cx="1094514" cy="1372352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98" y="4709853"/>
              <a:ext cx="1094514" cy="1372352"/>
            </a:xfrm>
            <a:prstGeom prst="rect">
              <a:avLst/>
            </a:prstGeom>
          </p:spPr>
        </p:pic>
        <p:sp>
          <p:nvSpPr>
            <p:cNvPr id="71" name="Parallélogramme 70"/>
            <p:cNvSpPr/>
            <p:nvPr/>
          </p:nvSpPr>
          <p:spPr>
            <a:xfrm rot="16200000">
              <a:off x="47850" y="5219767"/>
              <a:ext cx="1088446" cy="127888"/>
            </a:xfrm>
            <a:prstGeom prst="parallelogram">
              <a:avLst>
                <a:gd name="adj" fmla="val 116092"/>
              </a:avLst>
            </a:prstGeom>
            <a:solidFill>
              <a:srgbClr val="FFC000">
                <a:alpha val="38000"/>
              </a:srgbClr>
            </a:solidFill>
            <a:ln>
              <a:noFill/>
            </a:ln>
            <a:scene3d>
              <a:camera prst="orthographicFront">
                <a:rot lat="21599965" lon="10799999" rev="10799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473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e 69"/>
          <p:cNvGrpSpPr/>
          <p:nvPr/>
        </p:nvGrpSpPr>
        <p:grpSpPr>
          <a:xfrm>
            <a:off x="5785251" y="1482713"/>
            <a:ext cx="3318409" cy="3904627"/>
            <a:chOff x="4713464" y="1766171"/>
            <a:chExt cx="3841673" cy="4520329"/>
          </a:xfrm>
        </p:grpSpPr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464" y="1766171"/>
              <a:ext cx="3841673" cy="4520329"/>
            </a:xfrm>
            <a:prstGeom prst="rect">
              <a:avLst/>
            </a:prstGeom>
          </p:spPr>
        </p:pic>
        <p:grpSp>
          <p:nvGrpSpPr>
            <p:cNvPr id="72" name="Groupe 71"/>
            <p:cNvGrpSpPr/>
            <p:nvPr/>
          </p:nvGrpSpPr>
          <p:grpSpPr>
            <a:xfrm>
              <a:off x="5341204" y="3215167"/>
              <a:ext cx="1899740" cy="1822123"/>
              <a:chOff x="5357129" y="3215167"/>
              <a:chExt cx="1899740" cy="1822123"/>
            </a:xfrm>
          </p:grpSpPr>
          <p:sp>
            <p:nvSpPr>
              <p:cNvPr id="77" name="ZoneTexte 76"/>
              <p:cNvSpPr txBox="1"/>
              <p:nvPr/>
            </p:nvSpPr>
            <p:spPr>
              <a:xfrm>
                <a:off x="6425483" y="3850710"/>
                <a:ext cx="831386" cy="391939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600" b="1" dirty="0">
                    <a:latin typeface="Helvetica"/>
                    <a:cs typeface="Helvetica"/>
                  </a:rPr>
                  <a:t>2.024 Å</a:t>
                </a:r>
                <a:endParaRPr lang="en-US" sz="16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6295589" y="4645351"/>
                <a:ext cx="831386" cy="391939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600" b="1" dirty="0">
                    <a:latin typeface="Helvetica"/>
                    <a:cs typeface="Helvetica"/>
                  </a:rPr>
                  <a:t>2.025 Å</a:t>
                </a:r>
                <a:endParaRPr lang="en-US" sz="16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5357129" y="3215167"/>
                <a:ext cx="699628" cy="391939"/>
              </a:xfrm>
              <a:prstGeom prst="rect">
                <a:avLst/>
              </a:prstGeom>
              <a:noFill/>
            </p:spPr>
            <p:txBody>
              <a:bodyPr wrap="none" lIns="0" rIns="0" rtlCol="0" anchor="ctr" anchorCtr="0">
                <a:spAutoFit/>
              </a:bodyPr>
              <a:lstStyle/>
              <a:p>
                <a:r>
                  <a:rPr lang="fr-FR" sz="1600" b="1" dirty="0">
                    <a:latin typeface="Helvetica"/>
                    <a:cs typeface="Helvetica"/>
                  </a:rPr>
                  <a:t>2.08 Å</a:t>
                </a:r>
                <a:endParaRPr lang="en-US" sz="1600" b="1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6015845" y="2506457"/>
              <a:ext cx="787426" cy="445386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9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274634" y="3884097"/>
              <a:ext cx="822960" cy="445386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900" b="1" dirty="0">
                  <a:solidFill>
                    <a:schemeClr val="bg1"/>
                  </a:solidFill>
                  <a:latin typeface="+mj-lt"/>
                  <a:cs typeface="Helvetica"/>
                </a:rPr>
                <a:t>O1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7139832" y="4551110"/>
              <a:ext cx="822960" cy="445386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900" b="1" dirty="0">
                  <a:solidFill>
                    <a:schemeClr val="bg1"/>
                  </a:solidFill>
                  <a:latin typeface="+mj-lt"/>
                  <a:cs typeface="Helvetica"/>
                </a:rPr>
                <a:t>O2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6315382" y="2523558"/>
              <a:ext cx="822960" cy="445386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r>
                <a:rPr lang="en-US" sz="1900" b="1" dirty="0">
                  <a:solidFill>
                    <a:schemeClr val="bg1"/>
                  </a:solidFill>
                  <a:latin typeface="+mj-lt"/>
                  <a:cs typeface="Helvetica"/>
                </a:rPr>
                <a:t>’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altLang="zh-CN" noProof="1"/>
              <a:t>3d-orbital splitting</a:t>
            </a:r>
            <a:endParaRPr lang="en-US" baseline="-25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000" y="1399664"/>
            <a:ext cx="5524866" cy="450779"/>
          </a:xfrm>
        </p:spPr>
        <p:txBody>
          <a:bodyPr>
            <a:normAutofit/>
          </a:bodyPr>
          <a:lstStyle/>
          <a:p>
            <a:r>
              <a:rPr lang="fr-FR" altLang="zh-CN" noProof="1"/>
              <a:t>Ti 3d-orbital splitting due to crystal field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YTiO</a:t>
            </a:r>
            <a:r>
              <a:rPr lang="en-US" altLang="zh-CN" baseline="-25000" dirty="0"/>
              <a:t>3</a:t>
            </a:r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>
            <a:off x="264516" y="6488667"/>
            <a:ext cx="2623963" cy="27699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1200" dirty="0"/>
              <a:t>Akimitsu. J, et al (2001). 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6256" y="3035771"/>
            <a:ext cx="1209690" cy="369332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Helvetica"/>
                <a:cs typeface="Helvetica"/>
              </a:rPr>
              <a:t>Ti 3d-orbital</a:t>
            </a:r>
            <a:endParaRPr lang="en-US" sz="1200" dirty="0">
              <a:solidFill>
                <a:srgbClr val="0070C0"/>
              </a:solidFill>
              <a:latin typeface="Helvetica"/>
              <a:cs typeface="Helvetica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4232628" y="1925280"/>
            <a:ext cx="1178920" cy="2613651"/>
            <a:chOff x="4067252" y="1925280"/>
            <a:chExt cx="1178920" cy="2613651"/>
          </a:xfrm>
        </p:grpSpPr>
        <p:cxnSp>
          <p:nvCxnSpPr>
            <p:cNvPr id="45" name="Connecteur droit 44"/>
            <p:cNvCxnSpPr/>
            <p:nvPr/>
          </p:nvCxnSpPr>
          <p:spPr>
            <a:xfrm>
              <a:off x="4358763" y="2219990"/>
              <a:ext cx="5447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364185" y="2762064"/>
              <a:ext cx="5447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4366736" y="3635667"/>
              <a:ext cx="5447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4067252" y="4538931"/>
              <a:ext cx="5447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4701423" y="4538931"/>
              <a:ext cx="5447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3150" y="1925280"/>
              <a:ext cx="610362" cy="230429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1860" y="2497098"/>
              <a:ext cx="271577" cy="198882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208" y="3378818"/>
              <a:ext cx="303124" cy="224942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064" y="4267471"/>
              <a:ext cx="296266" cy="193395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3826" y="4273551"/>
              <a:ext cx="292151" cy="224942"/>
            </a:xfrm>
            <a:prstGeom prst="rect">
              <a:avLst/>
            </a:prstGeom>
          </p:spPr>
        </p:pic>
      </p:grpSp>
      <p:grpSp>
        <p:nvGrpSpPr>
          <p:cNvPr id="60" name="Groupe 59"/>
          <p:cNvGrpSpPr/>
          <p:nvPr/>
        </p:nvGrpSpPr>
        <p:grpSpPr>
          <a:xfrm>
            <a:off x="1247254" y="1840413"/>
            <a:ext cx="2655408" cy="2567532"/>
            <a:chOff x="1081878" y="1840413"/>
            <a:chExt cx="2655408" cy="2567532"/>
          </a:xfrm>
        </p:grpSpPr>
        <p:grpSp>
          <p:nvGrpSpPr>
            <p:cNvPr id="55" name="Groupe 54"/>
            <p:cNvGrpSpPr/>
            <p:nvPr/>
          </p:nvGrpSpPr>
          <p:grpSpPr>
            <a:xfrm>
              <a:off x="1502684" y="2287975"/>
              <a:ext cx="2234602" cy="1547433"/>
              <a:chOff x="1347036" y="2287975"/>
              <a:chExt cx="2234602" cy="1547433"/>
            </a:xfrm>
          </p:grpSpPr>
          <p:cxnSp>
            <p:nvCxnSpPr>
              <p:cNvPr id="13" name="Connecteur droit 12"/>
              <p:cNvCxnSpPr/>
              <p:nvPr/>
            </p:nvCxnSpPr>
            <p:spPr>
              <a:xfrm>
                <a:off x="2071988" y="2582685"/>
                <a:ext cx="5447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2694548" y="2582685"/>
                <a:ext cx="5447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1780158" y="3774785"/>
                <a:ext cx="5447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2402718" y="3774785"/>
                <a:ext cx="5447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3036889" y="3774785"/>
                <a:ext cx="54474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Image 32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6375" y="2287975"/>
                <a:ext cx="610362" cy="230429"/>
              </a:xfrm>
              <a:prstGeom prst="rect">
                <a:avLst/>
              </a:prstGeom>
            </p:spPr>
          </p:pic>
          <p:pic>
            <p:nvPicPr>
              <p:cNvPr id="34" name="Image 3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2223" y="2317719"/>
                <a:ext cx="271577" cy="198882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0630" y="3517936"/>
                <a:ext cx="303124" cy="224942"/>
              </a:xfrm>
              <a:prstGeom prst="rect">
                <a:avLst/>
              </a:prstGeom>
            </p:spPr>
          </p:pic>
          <p:pic>
            <p:nvPicPr>
              <p:cNvPr id="39" name="Image 3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3530" y="3503325"/>
                <a:ext cx="296266" cy="193395"/>
              </a:xfrm>
              <a:prstGeom prst="rect">
                <a:avLst/>
              </a:prstGeom>
            </p:spPr>
          </p:pic>
          <p:pic>
            <p:nvPicPr>
              <p:cNvPr id="40" name="Image 3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9292" y="3509405"/>
                <a:ext cx="292151" cy="224942"/>
              </a:xfrm>
              <a:prstGeom prst="rect">
                <a:avLst/>
              </a:prstGeom>
            </p:spPr>
          </p:pic>
          <p:pic>
            <p:nvPicPr>
              <p:cNvPr id="42" name="Image 4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7036" y="2410611"/>
                <a:ext cx="202692" cy="185928"/>
              </a:xfrm>
              <a:prstGeom prst="rect">
                <a:avLst/>
              </a:prstGeom>
            </p:spPr>
          </p:pic>
          <p:pic>
            <p:nvPicPr>
              <p:cNvPr id="44" name="Image 4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7036" y="3603760"/>
                <a:ext cx="283464" cy="231648"/>
              </a:xfrm>
              <a:prstGeom prst="rect">
                <a:avLst/>
              </a:prstGeom>
            </p:spPr>
          </p:pic>
        </p:grpSp>
        <p:cxnSp>
          <p:nvCxnSpPr>
            <p:cNvPr id="58" name="Connecteur droit avec flèche 57"/>
            <p:cNvCxnSpPr/>
            <p:nvPr/>
          </p:nvCxnSpPr>
          <p:spPr>
            <a:xfrm flipV="1">
              <a:off x="1313235" y="1840413"/>
              <a:ext cx="0" cy="25675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1081878" y="2208257"/>
              <a:ext cx="153888" cy="369332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fr-FR" b="1" i="1" dirty="0">
                  <a:solidFill>
                    <a:srgbClr val="0070C0"/>
                  </a:solidFill>
                  <a:latin typeface="Helvetica"/>
                  <a:cs typeface="Helvetica"/>
                </a:rPr>
                <a:t>E</a:t>
              </a:r>
              <a:endParaRPr lang="en-US" b="1" i="1" dirty="0">
                <a:solidFill>
                  <a:srgbClr val="0070C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1638004" y="4768392"/>
            <a:ext cx="1817478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octahedron</a:t>
            </a:r>
            <a:r>
              <a:rPr lang="fr-FR" dirty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field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4009722" y="4768392"/>
            <a:ext cx="1992250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elongation</a:t>
            </a:r>
            <a:r>
              <a:rPr lang="fr-FR" dirty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along</a:t>
            </a:r>
            <a:r>
              <a:rPr lang="fr-FR" dirty="0">
                <a:latin typeface="Helvetica"/>
                <a:cs typeface="Helvetica"/>
              </a:rPr>
              <a:t> </a:t>
            </a:r>
            <a:r>
              <a:rPr lang="fr-FR" i="1" dirty="0">
                <a:latin typeface="Helvetica"/>
                <a:cs typeface="Helvetica"/>
              </a:rPr>
              <a:t>z</a:t>
            </a:r>
            <a:endParaRPr lang="en-US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00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5"/>
  <p:tag name="ORIGINALWIDTH" val="3471"/>
  <p:tag name="LATEXADDIN" val="\documentclass{article}&#10;\usepackage{amsmath}&#10;\pagestyle{empty}&#10;\begin{document}&#10;\begin{equation}&#10;\Gamma(\vec{x},\vec{x}') =  N\int \Psi (\vec{x},\vec{x_2},\ldots ,\vec{x_N})\times \Psi^{*} (\vec{x}',\vec{x_2},\ldots ,\vec{x_N}) d\vec{x_2}\ldots d\vec{x_N} \notag&#10;\end{equation}&#10;&#10;&#10;&#10;\end{document}"/>
  <p:tag name="IGUANATEXSIZE" val="20"/>
  <p:tag name="IGUANATEXCURSOR" val="19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159.75"/>
  <p:tag name="LATEXADDIN" val="\documentclass{article}&#10;\usepackage{amsmath}&#10;\pagestyle{empty}&#10;\begin{document}&#10;&#10;$d_{yz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609.75"/>
  <p:tag name="LATEXADDIN" val="\documentclass{article}&#10;\usepackage{amsmath}&#10;\pagestyle{empty}&#10;\begin{document}&#10;&#10;&#10;$\Gamma_{mag}(\vec{r},\vec{r}~')$&#10;&#10;\end{document}"/>
  <p:tag name="IGUANATEXSIZE" val="18"/>
  <p:tag name="IGUANATEXCURSOR" val="8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609.75"/>
  <p:tag name="LATEXADDIN" val="\documentclass{article}&#10;\usepackage{amsmath}&#10;\pagestyle{empty}&#10;\begin{document}&#10;&#10;&#10;$\Gamma_{mag}(\vec{r},\vec{r}~')$&#10;&#10;\end{document}"/>
  <p:tag name="IGUANATEXSIZE" val="18"/>
  <p:tag name="IGUANATEXCURSOR" val="8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20) ~\mu_B / \text{\AA}^3$,\\ positive (blue), negative (red) and zero (green lines)&#10;&#10;&#10;\end{document}"/>
  <p:tag name="IGUANATEXSIZE" val="16"/>
  <p:tag name="IGUANATEXCURSOR" val="12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5"/>
  <p:tag name="ORIGINALWIDTH" val="2943.75"/>
  <p:tag name="LATEXADDIN" val="\documentclass{article}&#10;\usepackage{amsmath}&#10;\pagestyle{empty}&#10;\usepackage{xcolor,lipsum}&#10;\begin{document}&#10;&#10;\begin{equation}&#10;g_{ip}( \vec{r})= A_{ip}(x-X_0)^{l_1}(y-Y_0)^{l_2}(z-Z_0)^{l_3}e^{-\textcolor{red}{\xi} \alpha_{ip} (\vec{r}-\vec{R})^2} \notag&#10;\end{equation}&#10;&#10;&#10;\end{document}"/>
  <p:tag name="IGUANATEXSIZE" val="22"/>
  <p:tag name="IGUANATEXCURSOR" val="20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5"/>
  <p:tag name="ORIGINALWIDTH" val="2895.75"/>
  <p:tag name="LATEXADDIN" val="\documentclass{article}&#10;\usepackage{amsmath}&#10;\pagestyle{empty}&#10;\begin{document}&#10;&#10;&#10;\begin{equation}&#10;g_{ip}( \vec{r})= A_{ip}(x-X_0)^{l_1}(y-Y_0)^{l_2}(z-Z_0)^{l_3}e^{- \alpha_{ip} (\vec{r}-\vec{R})^2} \notag&#10;\end{equation}&#10;&#10;&#10;\end{document}"/>
  <p:tag name="IGUANATEXSIZE" val="22"/>
  <p:tag name="IGUANATEXCURSOR" val="16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5"/>
  <p:tag name="ORIGINALWIDTH" val="3751.5"/>
  <p:tag name="LATEXADDIN" val="\documentclass{article}&#10;\usepackage{amsmath}&#10;\pagestyle{empty}&#10;\usepackage{xcolor,lipsum}&#10;\begin{document}&#10;&#10;$\rho(\vec{r})=P_{core}\rho(r) +P_{val}\kappa^3 \rho_{val}(\textcolor{red}{\kappa} r)+ \sum\limits_{l=0}^{l_{max}} \kappa'^3 R_l (\textcolor{red}{\kappa'} r) \sum\limits_{m=0}^l P_{lm\pm}Y_{lm\pm}(\Omega)$&#10;&#10;&#10;\end{document}"/>
  <p:tag name="IGUANATEXSIZE" val="22"/>
  <p:tag name="IGUANATEXCURSOR" val="14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"/>
  <p:tag name="ORIGINALWIDTH" val="1641"/>
  <p:tag name="LATEXADDIN" val="\documentclass{article}&#10;\usepackage{amsmath}&#10;\pagestyle{empty}&#10;\usepackage{xcolor,lipsum}&#10;\begin{document}&#10;&#10;$e^{-\textcolor{red}{\xi} \alpha_{ip} (\vec{r}-\vec{R})^2}=e^{- \alpha_{ip} (\textcolor{red}{\sqrt{\xi}}(\vec{r}-\vec{R}))^2}$ \\&#10;&#10;&#10;&#10;&#10;\end{document}"/>
  <p:tag name="IGUANATEXSIZE" val="22"/>
  <p:tag name="IGUANATEXCURSOR" val="23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5"/>
  <p:tag name="ORIGINALWIDTH" val="389.25"/>
  <p:tag name="LATEXADDIN" val="\documentclass{article}&#10;\usepackage{amsmath}&#10;\usepackage{xcolor}&#10;\pagestyle{empty}&#10;\begin{document}&#10;&#10;$\textcolor{red}{\sqrt{\xi}} \sim \textcolor{red}{\kappa}$&#10;&#10;&#10;\end{document}"/>
  <p:tag name="IGUANATEXSIZE" val="22"/>
  <p:tag name="IGUANATEXCURSOR" val="151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5"/>
  <p:tag name="ORIGINALWIDTH" val="1896"/>
  <p:tag name="LATEXADDIN" val="\documentclass{article}&#10;\usepackage{amsmath}&#10;\usepackage{xcolor}&#10;\pagestyle{empty}&#10;\begin{document}&#10;\begin{subequations}&#10;\begin{align}&#10;P_{ij}^{mag} = \sum_k \textcolor{red}{n_{k}^{\uparrow}} c_{ik}^{\uparrow} c_{jk}^{\uparrow} - \sum_k \textcolor{red}{n_{k}^{\downarrow}} c_{ik}^{\downarrow} c_{jk}^{\downarrow} \notag &#10;\end{align}&#10;\end{subequations}&#10;&#10;&#10;&#10;\end{document}"/>
  <p:tag name="IGUANATEXSIZE" val="20"/>
  <p:tag name="IGUANATEXCURSOR" val="23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5"/>
  <p:tag name="ORIGINALWIDTH" val="108.75"/>
  <p:tag name="LATEXADDIN" val="\documentclass{article}&#10;\usepackage{amsmath}&#10;\pagestyle{empty}&#10;\begin{document}&#10;&#10;$\psi_i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"/>
  <p:tag name="ORIGINALWIDTH" val="99.75"/>
  <p:tag name="LATEXADDIN" val="\documentclass{article}&#10;\usepackage{amsmath}&#10;\pagestyle{empty}&#10;\begin{document}&#10;&#10;$e_g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"/>
  <p:tag name="ORIGINALWIDTH" val="231"/>
  <p:tag name="LATEXADDIN" val="\documentclass{article}&#10;\usepackage{amsmath}&#10;\pagestyle{empty}&#10;\begin{document}&#10;&#10;&#10;$\psi_{i+1}$&#10;&#10;\end{document}"/>
  <p:tag name="IGUANATEXSIZE" val="20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254.25"/>
  <p:tag name="LATEXADDIN" val="\documentclass{article}&#10;\usepackage{amsmath}&#10;\pagestyle{empty}&#10;\begin{document}&#10;&#10;$\psi_{n+j}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380.25"/>
  <p:tag name="LATEXADDIN" val="\documentclass{article}&#10;\usepackage{amsmath}&#10;\pagestyle{empty}&#10;\begin{document}&#10;&#10;$\psi_{n+j+1}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5"/>
  <p:tag name="ORIGINALWIDTH" val="119.25"/>
  <p:tag name="LATEXADDIN" val="\documentclass{article}&#10;\usepackage{amsmath}&#10;\pagestyle{empty}&#10;\begin{document}&#10;&#10;$\psi_1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5"/>
  <p:tag name="ORIGINALWIDTH" val="122.25"/>
  <p:tag name="LATEXADDIN" val="\documentclass{article}&#10;\usepackage{amsmath}&#10;\pagestyle{empty}&#10;\begin{document}&#10;&#10;$\psi_2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5"/>
  <p:tag name="ORIGINALWIDTH" val="135.75"/>
  <p:tag name="LATEXADDIN" val="\documentclass{article}&#10;\usepackage{amsmath}&#10;\pagestyle{empty}&#10;\begin{document}&#10;&#10;$\psi_n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"/>
  <p:tag name="ORIGINALWIDTH" val="257.25"/>
  <p:tag name="LATEXADDIN" val="\documentclass{article}&#10;\usepackage{amsmath}&#10;\pagestyle{empty}&#10;\begin{document}&#10;&#10;$\psi_{n+1}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"/>
  <p:tag name="ORIGINALWIDTH" val="409.5"/>
  <p:tag name="LATEXADDIN" val="\documentclass{article}&#10;\usepackage{amsmath}&#10;\pagestyle{empty}&#10;\begin{document}&#10;&#10;$\psi_{N_{orb}-1}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5"/>
  <p:tag name="ORIGINALWIDTH" val="279.75"/>
  <p:tag name="LATEXADDIN" val="\documentclass{article}&#10;\usepackage{amsmath}&#10;\pagestyle{empty}&#10;\begin{document}&#10;&#10;$\psi_{N_{orb}}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2.5"/>
  <p:tag name="ORIGINALWIDTH" val="4980"/>
  <p:tag name="LATEXADDIN" val="\documentclass{article}&#10;\usepackage{amsmath}&#10;\pagestyle{empty}&#10;\begin{document}&#10;&#10;\begin{equation}\label{RDM_chi}&#10;L_1= Log[\sum_{i=1}^{N_{PND}}\frac{|F_{mag}(\mathbf{Q}_i)^{obs}-F_{mag}^{cal}(\mathbf{Q}_i)|^2}{\sigma^2(\mathbf{Q}_i)}] +Log[\sum_{j=1}^{N_{Dir}} \sum_{k=1}^{N_{MCS}} \frac{|J_{mag}^{obs}(\mathbf{u}_j,q_k)-J_{mag}^{cal}(\mathbf{u}_j,q_k)|^2}{\sigma^2(\mathbf{u}_j,q_k)}] \notag&#10;\end{equation}&#10;&#10;&#10;\end{document}"/>
  <p:tag name="IGUANATEXSIZE" val="20"/>
  <p:tag name="IGUANATEXCURSOR" val="391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139.5"/>
  <p:tag name="LATEXADDIN" val="\documentclass{article}&#10;\usepackage{amsmath}&#10;\pagestyle{empty}&#10;\begin{document}&#10;&#10;$t_{2g}$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5"/>
  <p:tag name="ORIGINALWIDTH" val="3108.75"/>
  <p:tag name="LATEXADDIN" val="\documentclass{article}&#10;\usepackage{amsmath}&#10;\pagestyle{empty}&#10;\begin{document}&#10;&#10;\begin{equation}\label{RDM_chi2}&#10;L_2= L_1 - \mu_1 (\sum_{i=1} n_i^{\uparrow} - N_{electron}^{\uparrow}) - \mu_2 (\sum_{i=1} n_i^{\downarrow} - N_{electron}^{\downarrow}) \notag&#10;\end{equation}&#10;&#10;&#10;\end{document}"/>
  <p:tag name="IGUANATEXSIZE" val="20"/>
  <p:tag name="IGUANATEXCURSOR" val="25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2227.5"/>
  <p:tag name="LATEXADDIN" val="\documentclass{article}&#10;\usepackage{amsmath}&#10;\pagestyle{empty}&#10;\begin{document}&#10;&#10;Contour at $0.005 ~a.u.$ \\&#10;Color bar scaling from $-0.03$ to $0.03 ~a.u.$&#10;&#10;&#10;\end{document}"/>
  <p:tag name="IGUANATEXSIZE" val="16"/>
  <p:tag name="IGUANATEXCURSOR" val="14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2227.5"/>
  <p:tag name="LATEXADDIN" val="\documentclass{article}&#10;\usepackage{amsmath}&#10;\pagestyle{empty}&#10;\begin{document}&#10;&#10;Contour at $0.005 ~a.u.$ \\&#10;Color bar scaling from $-0.03$ to $0.03 ~a.u.$&#10;&#10;&#10;\end{document}"/>
  <p:tag name="IGUANATEXSIZE" val="16"/>
  <p:tag name="IGUANATEXCURSOR" val="14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01 ~a.u.$ \\&#10;Color bar scaling from $0$ to $0.01 ~a.u.$&#10;&#10;&#10;\end{document}"/>
  <p:tag name="IGUANATEXSIZE" val="16"/>
  <p:tag name="IGUANATEXCURSOR" val="14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01 ~a.u.$ \\&#10;Color bar scaling from $0$ to $0.01 ~a.u.$&#10;&#10;&#10;\end{document}"/>
  <p:tag name="IGUANATEXSIZE" val="16"/>
  <p:tag name="IGUANATEXCURSOR" val="14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"/>
  <p:tag name="ORIGINALWIDTH" val="333.75"/>
  <p:tag name="LATEXADDIN" val="\documentclass{article}&#10;\usepackage{amsmath}&#10;\pagestyle{empty}&#10;\begin{document}&#10;&#10;$d_{x^2-y^2}$&#10;&#10;&#10;\end{document}"/>
  <p:tag name="IGUANATEXSIZE" val="18"/>
  <p:tag name="IGUANATEXCURSOR" val="9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5"/>
  <p:tag name="ORIGINALWIDTH" val="3764.25"/>
  <p:tag name="LATEXADDIN" val="\documentclass{article}&#10;\usepackage{amsmath}&#10;\pagestyle{empty}&#10;\begin{document}&#10;&#10;$$\psi_i(\vec{r}) =  \sum_j c_{ij}^{Y} \chi_j^{Y}(\vec{r}) +\sum_k c_{ik}^{Ti} \chi_k^{Ti}(\vec{r}) + \sum_l c_{il}^{O_1} \chi_l^{O_1}(\vec{r})+ \sum_m c_{im}^{O_2} \chi_m^{O_2}(\vec{r})$$&#10;&#10;&#10;\end{document}"/>
  <p:tag name="IGUANATEXSIZE" val="20"/>
  <p:tag name="IGUANATEXCURSOR" val="25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3745.5"/>
  <p:tag name="LATEXADDIN" val="\documentclass{article}&#10;\usepackage{amsmath}&#10;\pagestyle{empty}&#10;\begin{document}&#10;&#10;$$\Gamma^{TiO_1} \left(\vec{r}, \vec{r}~'\right) = \sum_i n_i \left( \sum_{k,l} c_{ik}^{Ti} c_{il}^{O_1,*} \chi_k^{Ti} \chi_l^{O_1,*} + \sum_{k,l} c_{ik}^{Ti,*} c_{il}^{O_1} \chi_k^{Ti,*} \chi_l^{O_1} \right)$$&#10;&#10;&#10;\end{document}"/>
  <p:tag name="IGUANATEXSIZE" val="20"/>
  <p:tag name="IGUANATEXCURSOR" val="96"/>
  <p:tag name="TRANSPARENCY" val="Vrai"/>
  <p:tag name="FILENAME" val=""/>
  <p:tag name="LATEXENGINEID" val="0"/>
  <p:tag name="TEMPFOLDER" val="c:\temp\"/>
  <p:tag name="LATEXFORMHEIGHT" val="312"/>
  <p:tag name="LATEXFORMWIDTH" val="1185"/>
  <p:tag name="LATEXFORMWRAP" val="Vrai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3745.5"/>
  <p:tag name="LATEXADDIN" val="\documentclass{article}&#10;\usepackage{amsmath}&#10;\pagestyle{empty}&#10;\begin{document}&#10;&#10;$$\Gamma^{TiO_2} \left(\vec{r}, \vec{r}~'\right) = \sum_i n_i \left( \sum_{k,m} c_{ik}^{Ti} c_{im}^{O_2,*} \chi_k^{Ti} \chi_m^{O_2,*} + \sum_{k,m} c_{ik}^{Ti,*} c_{im}^{O_2} \chi_k^{Ti,*} \chi_m^{O_2} \right)$$&#10;&#10;&#10;\end{document}"/>
  <p:tag name="IGUANATEXSIZE" val="20"/>
  <p:tag name="IGUANATEXCURSOR" val="275"/>
  <p:tag name="TRANSPARENCY" val="Vrai"/>
  <p:tag name="FILENAME" val=""/>
  <p:tag name="LATEXENGINEID" val="0"/>
  <p:tag name="TEMPFOLDER" val="c:\temp\"/>
  <p:tag name="LATEXFORMHEIGHT" val="312"/>
  <p:tag name="LATEXFORMWIDTH" val="1185"/>
  <p:tag name="LATEXFORMWRAP" val="Vrai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2309.25"/>
  <p:tag name="LATEXADDIN" val="\documentclass{article}&#10;\usepackage{amsmath}&#10;\pagestyle{empty}&#10;\begin{document}&#10;&#10;$$\Gamma^{TiO} \left(\vec{r}, \vec{r}~'\right) = \Gamma^{TiO_1} \left(\vec{r}, \vec{r}~'\right)+ \Gamma^{TiO_2} \left(\vec{r}, \vec{r}~'\right)$$&#10;&#10;&#10;\end{document}"/>
  <p:tag name="IGUANATEXSIZE" val="20"/>
  <p:tag name="IGUANATEXCURSOR" val="143"/>
  <p:tag name="TRANSPARENCY" val="Vrai"/>
  <p:tag name="FILENAME" val=""/>
  <p:tag name="LATEXENGINEID" val="0"/>
  <p:tag name="TEMPFOLDER" val="c:\temp\"/>
  <p:tag name="LATEXFORMHEIGHT" val="312"/>
  <p:tag name="LATEXFORMWIDTH" val="1185"/>
  <p:tag name="LATEXFORMWRAP" val="Vrai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089"/>
  <p:tag name="LATEXADDIN" val="\documentclass{article}&#10;\usepackage{amsmath}&#10;\pagestyle{empty}&#10;\begin{document}&#10;&#10;$$\psi_i(\vec{r}) =  \sum_n c_{in} \chi_n(\vec{r}) $$&#10;&#10;&#10;\end{document}"/>
  <p:tag name="IGUANATEXSIZE" val="20"/>
  <p:tag name="IGUANATEXCURSOR" val="12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285.75"/>
  <p:tag name="LATEXADDIN" val="\documentclass{article}&#10;\usepackage{amsmath}&#10;\pagestyle{empty}&#10;\begin{document}&#10;&#10;$\chi_n(\vec{r})$&#10;&#10;&#10;\end{document}"/>
  <p:tag name="IGUANATEXSIZE" val="20"/>
  <p:tag name="IGUANATEXCURSOR" val="8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2935.5"/>
  <p:tag name="LATEXADDIN" val="\documentclass{article}&#10;\usepackage{amsmath}&#10;\pagestyle{empty}&#10;\begin{document}&#10;&#10;$$\Gamma \left(\vec{r}, \vec{r}~'\right) = c_{11}^A c_{11}^{A,*}\chi_1^A(\vec{r}) \chi_1^{A,*}(\vec{r}) + c_{12}^B c_{12}^{B,*} \chi_2^B(\vec{r}) \chi_2^{B,*}(\vec{r}) $$&#10;&#10;&#10;\end{document}"/>
  <p:tag name="IGUANATEXSIZE" val="20"/>
  <p:tag name="IGUANATEXCURSOR" val="249"/>
  <p:tag name="TRANSPARENCY" val="Vrai"/>
  <p:tag name="FILENAME" val=""/>
  <p:tag name="LATEXENGINEID" val="0"/>
  <p:tag name="TEMPFOLDER" val="c:\temp\"/>
  <p:tag name="LATEXFORMHEIGHT" val="312"/>
  <p:tag name="LATEXFORMWIDTH" val="1185"/>
  <p:tag name="LATEXFORMWRAP" val="Vrai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5"/>
  <p:tag name="ORIGINALWIDTH" val="1550.25"/>
  <p:tag name="LATEXADDIN" val="\documentclass{article}&#10;\usepackage{amsmath}&#10;\pagestyle{empty}&#10;\begin{document}&#10;&#10;$$\psi_1(\vec{r}) =  c_{11}^A \chi_1^A(\vec{r}) +c_{12}^B \chi_2^B(\vec{r})$$&#10;&#10;&#10;\end{document}"/>
  <p:tag name="IGUANATEXSIZE" val="20"/>
  <p:tag name="IGUANATEXCURSOR" val="175"/>
  <p:tag name="TRANSPARENCY" val="Vrai"/>
  <p:tag name="FILENAME" val=""/>
  <p:tag name="LATEXENGINEID" val="0"/>
  <p:tag name="TEMPFOLDER" val="c:\temp\"/>
  <p:tag name="LATEXFORMHEIGHT" val="312"/>
  <p:tag name="LATEXFORMWIDTH" val="591"/>
  <p:tag name="LATEXFORMWRAP" val="Vrai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5"/>
  <p:tag name="ORIGINALWIDTH" val="1550.25"/>
  <p:tag name="LATEXADDIN" val="\documentclass{article}&#10;\usepackage{amsmath}&#10;\pagestyle{empty}&#10;\begin{document}&#10;&#10;$$\psi_2(\vec{r}) =  c_{21}^A \chi_1^A(\vec{r}) +c_{22}^B \chi_2^B(\vec{r})$$&#10;&#10;&#10;\end{document}"/>
  <p:tag name="IGUANATEXSIZE" val="20"/>
  <p:tag name="IGUANATEXCURSOR" val="134"/>
  <p:tag name="TRANSPARENCY" val="Vrai"/>
  <p:tag name="FILENAME" val=""/>
  <p:tag name="LATEXENGINEID" val="0"/>
  <p:tag name="TEMPFOLDER" val="c:\temp\"/>
  <p:tag name="LATEXFORMHEIGHT" val="312"/>
  <p:tag name="LATEXFORMWIDTH" val="591"/>
  <p:tag name="LATEXFORMWRAP" val="Vrai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5"/>
  <p:tag name="ORIGINALWIDTH" val="148.5"/>
  <p:tag name="LATEXADDIN" val="\documentclass{article}&#10;\usepackage{amsmath}&#10;\pagestyle{empty}&#10;\begin{document}&#10;&#10;$d_{z^2}$&#10;&#10;&#10;\end{document}"/>
  <p:tag name="IGUANATEXSIZE" val="18"/>
  <p:tag name="IGUANATEXCURSOR" val="8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2416.5"/>
  <p:tag name="LATEXADDIN" val="\documentclass{article}&#10;\usepackage{amsmath}&#10;\pagestyle{empty}&#10;\begin{document}&#10;&#10;$$ +c_{11}^A c_{12}^{B,*}\chi_1^A(\vec{r}) \chi_2^{B,*}(\vec{r}) +  c_{12}^{B} c_{11}^{A,*} \chi_2^B(\vec{r}) \chi_1^{A,*}(\vec{r})$$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1185"/>
  <p:tag name="LATEXFORMWRAP" val="Vrai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3765.75"/>
  <p:tag name="LATEXADDIN" val="\documentclass{article}&#10;\usepackage{amsmath}&#10;\pagestyle{empty}&#10;\begin{document}&#10;&#10;Contour at intervals of 0.01 a.u. Color bar scaling from 0 to 0.15 a.u.&#10;&#10;&#10;\end{document}"/>
  <p:tag name="IGUANATEXSIZE" val="18"/>
  <p:tag name="IGUANATEXCURSOR" val="15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3765.75"/>
  <p:tag name="LATEXADDIN" val="\documentclass{article}&#10;\usepackage{amsmath}&#10;\pagestyle{empty}&#10;\begin{document}&#10;&#10;Contour at intervals of 0.01 a.u. Color bar scaling from 0 to 0.15 a.u.&#10;&#10;&#10;\end{document}"/>
  <p:tag name="IGUANATEXSIZE" val="18"/>
  <p:tag name="IGUANATEXCURSOR" val="15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3765.75"/>
  <p:tag name="LATEXADDIN" val="\documentclass{article}&#10;\usepackage{amsmath}&#10;\pagestyle{empty}&#10;\begin{document}&#10;&#10;Contour at intervals of 0.01 a.u. Color bar scaling from 0 to 0.15 a.u.&#10;&#10;&#10;\end{document}"/>
  <p:tag name="IGUANATEXSIZE" val="18"/>
  <p:tag name="IGUANATEXCURSOR" val="15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1347"/>
  <p:tag name="LATEXADDIN" val="\documentclass{article}&#10;\usepackage{amsmath}&#10;\pagestyle{empty}&#10;\begin{document}&#10;&#10;&#10;Isosurface value 0.01 a.u.&#10;&#10;\end{document}"/>
  <p:tag name="IGUANATEXSIZE" val="18"/>
  <p:tag name="IGUANATEXCURSOR" val="10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1347"/>
  <p:tag name="LATEXADDIN" val="\documentclass{article}&#10;\usepackage{amsmath}&#10;\pagestyle{empty}&#10;\begin{document}&#10;&#10;&#10;Isosurface value 0.01 a.u.&#10;&#10;\end{document}"/>
  <p:tag name="IGUANATEXSIZE" val="18"/>
  <p:tag name="IGUANATEXCURSOR" val="10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75"/>
  <p:tag name="ORIGINALWIDTH" val="1749"/>
  <p:tag name="LATEXADDIN" val="\documentclass{article}&#10;\usepackage{amsmath}&#10;\pagestyle{empty}&#10;\begin{document}&#10;&#10;Contour intervals of $0.05~e \cdot \text{\AA}^{-3}$&#10;&#10;&#10;\end{document}"/>
  <p:tag name="IGUANATEXSIZE" val="18"/>
  <p:tag name="IGUANATEXCURSOR" val="11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2564.25"/>
  <p:tag name="LATEXADDIN" val="\documentclass{article}&#10;\usepackage{amsmath}&#10;\pagestyle{empty}&#10;\begin{document}&#10;&#10;Contour at $\pm 0.01 \times 2^n (n=0, \cdots, 12)~\mu_{B} \cdot \text{\AA}^{-3}$&#10;&#10;&#10;\end{document}"/>
  <p:tag name="IGUANATEXSIZE" val="18"/>
  <p:tag name="IGUANATEXCURSOR" val="9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75"/>
  <p:tag name="ORIGINALWIDTH" val="1749"/>
  <p:tag name="LATEXADDIN" val="\documentclass{article}&#10;\usepackage{amsmath}&#10;\pagestyle{empty}&#10;\begin{document}&#10;&#10;Contour intervals of $0.05~e \cdot \text{\AA}^{-3}$&#10;&#10;&#10;\end{document}"/>
  <p:tag name="IGUANATEXSIZE" val="18"/>
  <p:tag name="IGUANATEXCURSOR" val="11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2564.25"/>
  <p:tag name="LATEXADDIN" val="\documentclass{article}&#10;\usepackage{amsmath}&#10;\pagestyle{empty}&#10;\begin{document}&#10;&#10;Contour at $\pm 0.01 \times 2^n (n=0, \cdots, 12)~\mu_{B} \cdot \text{\AA}^{-3}$&#10;&#10;&#10;\end{document}"/>
  <p:tag name="IGUANATEXSIZE" val="18"/>
  <p:tag name="IGUANATEXCURSOR" val="9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165.75"/>
  <p:tag name="LATEXADDIN" val="\documentclass{article}&#10;\usepackage{amsmath}&#10;\pagestyle{empty}&#10;\begin{document}&#10;&#10;$d_{xy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3.5"/>
  <p:tag name="ORIGINALWIDTH" val="5913"/>
  <p:tag name="LATEXADDIN" val="\documentclass{article}&#10;\usepackage{amsmath}&#10;\usepackage{amsfonts}&#10;\usepackage{pdfpages}&#10;\usepackage{graphicx} % For commande \includegraphics&#10;\usepackage{subfigure}&#10;%\usepackage[usenames,dvipsnames,svgnames,table]{xcolor} %% To color in violet the text&#10;\usepackage{xcolor,lipsum}&#10;\frenchspacing&#10;\usepackage[absolute]{textpos} % to place elements in the page&#10;\usepackage{multicol} % To write summary in two columns-mode&#10;\usepackage{multirow}&#10;\usepackage{calc} % To calculate textwidth&#10;\RequirePackage{geometry}% That nicely create a one-page template&#10;\geometry{textheight=140ex,textwidth=40em,top=50pt,headheight=30pt,headsep=50pt,inner=60pt}&#10;\usepackage{tikz} %% Make the square.&#10;\usepackage[utf8x]{inputenc}&#10;\usepackage{float}&#10;\usepackage{lscape}&#10;\usepackage{overpic}&#10;\usepackage{booktabs}&#10;\usepackage{threeparttable}&#10;\usepackage{amssymb}&#10;\usepackage{url}&#10;\usepackage{perpage}&#10;\MakePerPage{footnote}&#10;\usepackage{footnote}&#10;\usepackage[numbers,sort&amp;compress]{natbib}&#10;\usepackage{fancyhdr}\usepackage{threeparttable}&#10;\pagestyle{empty}&#10;\begin{document}&#10;\begin{table}[!ht]&#10;  \centering&#10;\resizebox{\textwidth}{!}{\begin{tabular}{ccccccccc}&#10;    \toprule&#10;          &amp; \textit{$\Delta P^{val}$} &amp; \multicolumn{3}{c}{\textit{Mulliken populations}} &amp; \multicolumn{4}{c}{\textit{Bader populations}} \\&#10;    Atoms  &amp; Refinement  &amp; G09   &amp; CRYSTAL14 &amp; CASSCF &amp; Refinement  &amp; G09   &amp; CRYSTAL14 &amp; CASSCF \\&#10;        \midrule&#10;    O1    &amp; 0.24(1) &amp; 0.37  &amp; 0.33  &amp; 0.30  &amp; 0.27  &amp; 0.35  &amp; 0.32  &amp; 0.29 \\&#10;    N1    &amp; 0.33(1) &amp; 0.28  &amp; 0.33  &amp; 0.30  &amp; 0.27  &amp; 0.26  &amp; 0.30  &amp; 0.28 \\&#10;    C1    &amp; -0.15  &amp; -0.27 &amp; -0.27 &amp; -0.17 &amp; -0.08 &amp; -0.19 &amp; -0.19 &amp; -0.12 \\&#10;    N2    &amp; 0.29(1) &amp; 0.27  &amp; 0.32  &amp; 0.27  &amp; 0.25  &amp; 0.25  &amp; 0.28  &amp; 0.25 \\&#10;    O2    &amp; 0.21(1) &amp; 0.36  &amp; 0.32  &amp; 0.29  &amp; 0.23  &amp; 0.34  &amp; 0.31  &amp; 0.28 \\&#10;    N1+O1 &amp; 0.56(2) &amp; 0.66  &amp; 0.65  &amp; 0.60  &amp; 0.54  &amp; 0.62  &amp; 0.61  &amp; 0.57 \\&#10;    N2+O2 &amp; 0.50(2) &amp; 0.63  &amp; 0.64  &amp; 0.56  &amp; 0.48  &amp; 0.60  &amp; 0.60  &amp; 0.54 \\&#10;    \bottomrule&#10;    \end{tabular}}&#10;      \caption{Nit(SMe)Ph spin population (monomer for G09 and CASSCF)}&#10;   \label{NitSMe_Spin_population}&#10;\end{table}%&#10;&#10;&#10;&#10;\end{document}"/>
  <p:tag name="IGUANATEXSIZE" val="18"/>
  <p:tag name="IGUANATEXCURSOR" val="988"/>
  <p:tag name="TRANSPARENCY" val="Vrai"/>
  <p:tag name="FILENAME" val=""/>
  <p:tag name="LATEXENGINEID" val="0"/>
  <p:tag name="TEMPFOLDER" val="c:\temp\"/>
  <p:tag name="LATEXFORMHEIGHT" val="489.75"/>
  <p:tag name="LATEXFORMWIDTH" val="786"/>
  <p:tag name="LATEXFORMWRAP" val="Vrai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.75"/>
  <p:tag name="ORIGINALWIDTH" val="2109.75"/>
  <p:tag name="LATEXADDIN" val="\documentclass{article}&#10;\usepackage{amsmath}&#10;\pagestyle{empty}&#10;\begin{document}&#10;&#10;$J_{mag}(\vec{u},q)=\iiint n_{mag}(\vec{p}) \delta(q-\vec{p}\cdot \vec{u})d\vec{p}$&#10;&#10;&#10;\end{document}"/>
  <p:tag name="IGUANATEXSIZE" val="18"/>
  <p:tag name="IGUANATEXCURSOR" val="11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5"/>
  <p:tag name="ORIGINALWIDTH" val="3006.75"/>
  <p:tag name="LATEXADDIN" val="\documentclass{article}&#10;\usepackage{amsmath}&#10;\pagestyle{empty}&#10;\begin{document}&#10;&#10;$B(\vec{r})=\iiint n(\vec{p}) e^{-i\vec{p}\cdot \vec{r}}d\vec{p}$ \quad $B(\vec{r})$: reciprocal form factor&#10;&#10;&#10;\end{document}"/>
  <p:tag name="IGUANATEXSIZE" val="18"/>
  <p:tag name="IGUANATEXCURSOR" val="18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2286.75"/>
  <p:tag name="LATEXADDIN" val="\documentclass{article}&#10;\usepackage{amsmath}&#10;\pagestyle{empty}&#10;\begin{document}&#10;&#10;$\rightarrow B(\vec{u}, r)=\int J(\vec{u}, q)e^{-i q \cdot r}dq $ with $\vec{r}=r\vec{u}$&#10;&#10;&#10;\end{document}"/>
  <p:tag name="IGUANATEXSIZE" val="18"/>
  <p:tag name="IGUANATEXCURSOR" val="161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9.25"/>
  <p:tag name="ORIGINALWIDTH" val="3736.5"/>
  <p:tag name="LATEXADDIN" val="\documentclass{article}&#10;\usepackage{amsmath}&#10;\pagestyle{empty}&#10;\begin{document}&#10;\noindent\textbf{FFT:} \\&#10;   $B(j\varDelta r,\vec{u})=2\varDelta p\sum_{k=0}^{n\quad '}J(k\varDelta p, \vec{u})\cos(jk\frac{2\pi}{N}) \quad j=0,1,2\ldots n $\\&#10;   \textbf{Interpolation:}\\&#10;   $B(j_x,j_y)=u_1 B(r,\vec{u_1})+u_2 B(r,\vec{u_2}) \quad r=\varDelta r \sqrt{j_{x}^{2}+j_{y}^{2}}, \quad u_1 + u_2 = 1 $ \\&#10;   \textbf{Inverse FFT:}\\&#10;   $n(k_x,k_y)=(\frac{2\varDelta r}{\pi})^2 \sum_{j_x=0}^{n\quad '}\sum_{j_y=0}^{n\quad '}\cos[(k_x j_x+k_y j_y)\frac{2\pi}{N}]$\\&#10;&#10;\end{document}"/>
  <p:tag name="IGUANATEXSIZE" val="18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62"/>
  <p:tag name="LATEXADDIN" val="\documentclass{article}&#10;\usepackage{amsmath}&#10;\pagestyle{empty}&#10;\begin{document}&#10;&#10;$d_{xz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159.75"/>
  <p:tag name="LATEXADDIN" val="\documentclass{article}&#10;\usepackage{amsmath}&#10;\pagestyle{empty}&#10;\begin{document}&#10;&#10;$d_{yz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1449"/>
  <p:tag name="LATEXADDIN" val="\documentclass{article}&#10;\usepackage{amsmath}&#10;\pagestyle{empty}&#10;\begin{document}&#10;&#10;$\rho_{mag}(\vec{r}) =\Gamma_{mag}(\vec{r}, \vec{r}~')_{\vec{r}= \vec{r}~'}$&#10;&#10;&#10;\end{document}"/>
  <p:tag name="IGUANATEXSIZE" val="20"/>
  <p:tag name="IGUANATEXCURSOR" val="15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5"/>
  <p:tag name="ORIGINALWIDTH" val="3792.75"/>
  <p:tag name="LATEXADDIN" val="\documentclass{article}&#10;\usepackage{amsmath}&#10;\pagestyle{empty}&#10;\begin{document}&#10;&#10;$\rho_i(\vec{r})=P_{core}\rho(r) +P_{val}\kappa^3 \rho_{val}(\kappa r)+ \sum\limits_{l=0}^{l_{max}} \kappa'^3 R_l (\kappa' r) \sum\limits_{m=0}^l P_{lm\pm}Y_{lm\pm}(\Omega)$&#10;&#10;&#10;\end{document}"/>
  <p:tag name="IGUANATEXSIZE" val="18"/>
  <p:tag name="IGUANATEXCURSOR" val="101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5.5"/>
  <p:tag name="ORIGINALWIDTH" val="1893.75"/>
  <p:tag name="LATEXADDIN" val="\documentclass{article}&#10;\usepackage{amsmath}&#10;\pagestyle{empty}&#10;\begin{document}&#10;\begin{subequations}\label{1-RDM}&#10;\begin{align}&#10;\Gamma(\vec{r},\vec{r}~') &amp;= \Gamma^{\uparrow}(\vec{r},\vec{r}~') + \Gamma^{\downarrow}(\vec{r},\vec{r}~')  \notag \\&#10;\Gamma_{mag}(\vec{r},\vec{r}~') &amp;= \Gamma^{\uparrow}(\vec{r},\vec{r}~') - \Gamma^{\downarrow}(\vec{r},\vec{r}~') \notag&#10;\end{align}&#10;\end{subequations}&#10;&#10;&#10;&#10;\end{document}"/>
  <p:tag name="IGUANATEXSIZE" val="20"/>
  <p:tag name="IGUANATEXCURSOR" val="35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0"/>
  <p:tag name="ORIGINALWIDTH" val="4019.25"/>
  <p:tag name="LATEXADDIN" val="\documentclass{article}&#10;\usepackage{amsmath}&#10;\pagestyle{empty}&#10;\begin{document}&#10;\begin{align}&#10;\rho^{\uparrow}(\vec{r})&amp;=P_{core}^{\uparrow}\rho(r) +P_{val}^{\uparrow}\kappa^{\uparrow 3} \rho_{val}(\kappa^{\uparrow} r)+ \sum\limits_{l=0}^{l_{max}} \kappa'^{\uparrow 3} R_l (\kappa'^{\uparrow} r) \sum\limits_{m=0}^l P_{lm\pm}^{\uparrow}Y_{lm\pm}(\Omega) \notag \\&#10;   \rho^{\downarrow}(\vec{r})&amp;=P_{core}^{\downarrow}\rho(r) +P_{val}^{\downarrow}\kappa^{\downarrow 3} \rho_{val}(\kappa^{\downarrow} r)+ \sum\limits_{l=0}^{l_{max}} \kappa'^{\downarrow 3} R_l (\kappa'^{\downarrow} r) \sum\limits_{m=0}^l P_{lm\pm}^{\downarrow}Y_{lm\pm}(\Omega) \notag&#10;\end{align}&#10;&#10;&#10;\end{document}"/>
  <p:tag name="IGUANATEXSIZE" val="18"/>
  <p:tag name="IGUANATEXCURSOR" val="64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"/>
  <p:tag name="ORIGINALWIDTH" val="930.75"/>
  <p:tag name="LATEXADDIN" val="\documentclass{article}&#10;\usepackage{amsmath}&#10;\usepackage{xcolor,lipsum}&#10;\pagestyle{empty}&#10;\begin{document}&#10;\textcolor{black}{&#10;\begin{equation}&#10;\rho(\vec{r})=\sum_{i}^{atoms} \rho_i(\vec{r}) \notag&#10;\end{equation}&#10;} &#10;&#10;\end{document}"/>
  <p:tag name="IGUANATEXSIZE" val="18"/>
  <p:tag name="IGUANATEXCURSOR" val="12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5"/>
  <p:tag name="ORIGINALWIDTH" val="3799.5"/>
  <p:tag name="LATEXADDIN" val="\documentclass{article}&#10;\usepackage{amsmath}&#10;\usepackage{xcolor}&#10;\pagestyle{empty}&#10;\begin{document}&#10;&#10;$\rho_i(\vec{r})=P_{core}\rho(r) +\textcolor{red}{P_{val}}\textcolor{blue}{\kappa}^3 \rho_{val}(\textcolor{blue}{\kappa} r)+ \sum\limits_{l=0}^{l_{max}} \textcolor{blue}{\kappa'}^3 R_l (\textcolor{blue}{\kappa'} r) \sum\limits_{m=0}^l \textcolor{red}{P_{lm\pm}}Y_{lm\pm}(\Omega)$&#10;&#10;&#10;\end{document}"/>
  <p:tag name="IGUANATEXSIZE" val="18"/>
  <p:tag name="IGUANATEXCURSOR" val="312"/>
  <p:tag name="TRANSPARENCY" val="Vrai"/>
  <p:tag name="FILENAME" val=""/>
  <p:tag name="LATEXENGINEID" val="0"/>
  <p:tag name="TEMPFOLDER" val="c:\temp\"/>
  <p:tag name="LATEXFORMHEIGHT" val="312"/>
  <p:tag name="LATEXFORMWIDTH" val="1161"/>
  <p:tag name="LATEXFORMWRAP" val="Vrai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"/>
  <p:tag name="ORIGINALWIDTH" val="1814.25"/>
  <p:tag name="LATEXADDIN" val="\documentclass{article}&#10;\usepackage{amsmath}&#10;\pagestyle{empty}&#10;\begin{document}&#10;&#10;\begin{equation}&#10;S= - \sum_{i=1}^{M}q^{\uparrow}_i \ln (q^{\uparrow}_i) - \sum_{i=1}^{M}q^{\downarrow}_i \ln (q^{\downarrow}_i) \notag&#10;\end{equation}&#10;&#10;&#10;\end{document}"/>
  <p:tag name="IGUANATEXSIZE" val="20"/>
  <p:tag name="IGUANATEXCURSOR" val="23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"/>
  <p:tag name="ORIGINALWIDTH" val="790.5"/>
  <p:tag name="LATEXADDIN" val="\documentclass{article}&#10;\usepackage{amsmath}&#10;\pagestyle{empty}&#10;\begin{document}&#10;&#10;$q_i^{\uparrow}=\rho_i^{\uparrow}/\sum_i \rho_i^{\uparrow}$&#10;&#10;&#10;\end{document}"/>
  <p:tag name="IGUANATEXSIZE" val="20"/>
  <p:tag name="IGUANATEXCURSOR" val="14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"/>
  <p:tag name="ORIGINALWIDTH" val="790.5"/>
  <p:tag name="LATEXADDIN" val="\documentclass{article}&#10;\usepackage{amsmath}&#10;\pagestyle{empty}&#10;\begin{document}&#10;&#10;$q_i^{\downarrow}=\rho_i^{\downarrow}/\sum_i \rho_i^{\downarrow}$&#10;&#10;&#10;\end{document}"/>
  <p:tag name="IGUANATEXSIZE" val="20"/>
  <p:tag name="IGUANATEXCURSOR" val="14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4"/>
  <p:tag name="ORIGINALWIDTH" val="2841"/>
  <p:tag name="LATEXADDIN" val="\documentclass{article}&#10;\usepackage{amsmath}&#10;\pagestyle{empty}&#10;\begin{document}&#10;&#10;\begin{equation}&#10;\rho_{mag}(\vec{r})= \rho^{\uparrow}(\vec{r}) -\rho^{\downarrow}(\vec{r}) = \sum_{i}^{n^{\uparrow}} |\varphi_{i}^{\uparrow}(\vec{r})|^2 - \sum_{i}^{n^{\downarrow}} |\varphi_{i}^{\downarrow}(\vec{r})|^2 \notag&#10;\end{equation}&#10;&#10;&#10;\end{document}"/>
  <p:tag name="IGUANATEXSIZE" val="20"/>
  <p:tag name="IGUANATEXCURSOR" val="32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"/>
  <p:tag name="ORIGINALWIDTH" val="2187.75"/>
  <p:tag name="LATEXADDIN" val="\documentclass{article}&#10;\usepackage{amsmath}&#10;\pagestyle{empty}&#10;\begin{document}&#10;&#10;$|\psi_{1,2,3,4}\rangle = \sqrt{0.61(6)}|yz\rangle + \sqrt{0.39(3)}|xz\rangle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1569.75"/>
  <p:tag name="LATEXADDIN" val="\documentclass{article}&#10;\usepackage{amsmath}&#10;\pagestyle{empty}&#10;\begin{document}&#10;&#10;isosurface value $1.216 ~\mu_B / \text{\AA}^3$&#10;&#10;&#10;\end{document}"/>
  <p:tag name="IGUANATEXSIZE" val="18"/>
  <p:tag name="IGUANATEXCURSOR" val="9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9.75"/>
  <p:tag name="ORIGINALWIDTH" val="1953"/>
  <p:tag name="LATEXADDIN" val="\documentclass{article}&#10;\usepackage{amsmath}&#10;\pagestyle{empty}&#10;\begin{document}&#10;&#10;\begin{subequations}&#10;\begin{align}&#10;F(\vec{Q}) &amp;=\int_{v} \Gamma(\vec{r}, \vec{r}~')_{\vec{r}= \vec{r}~'} e^{i\vec{Q}\cdot \vec{r}} d\vec{r} \notag \\&#10;J(\vec{u},q) &amp;= \frac{1}{2\pi} \int \Gamma(\vec{r}, \vec{r}+s\vec{u})e ^{iq \cdot s}d\vec{r}ds \notag&#10;\end{align}&#10;\end{subequations}&#10;&#10;&#10;\end{document}"/>
  <p:tag name="IGUANATEXSIZE" val="20"/>
  <p:tag name="IGUANATEXCURSOR" val="116"/>
  <p:tag name="TRANSPARENCY" val="Vrai"/>
  <p:tag name="FILENAME" val=""/>
  <p:tag name="LATEXENGINEID" val="0"/>
  <p:tag name="TEMPFOLDER" val="c:\temp\"/>
  <p:tag name="LATEXFORMHEIGHT" val="312"/>
  <p:tag name="LATEXFORMWIDTH" val="644.25"/>
  <p:tag name="LATEXFORMWRAP" val="Vrai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"/>
  <p:tag name="ORIGINALWIDTH" val="2187.75"/>
  <p:tag name="LATEXADDIN" val="\documentclass{article}&#10;\usepackage{amsmath}&#10;\pagestyle{empty}&#10;\begin{document}&#10;&#10;$|\psi_{1,2,3,4}\rangle = \sqrt{0.61(6)}|yz\rangle + \sqrt{0.39(3)}|xz\rangle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1.75"/>
  <p:tag name="ORIGINALWIDTH" val="2568.75"/>
  <p:tag name="LATEXADDIN" val="\documentclass{article}&#10;\usepackage{amsmath}&#10;\pagestyle{empty}&#10;\begin{document}&#10;&#10;\begin{align}&#10;n_{mag}(\vec{p})&amp; =\Gamma_{mag}(\vec{p}, \vec{p}~')_{\vec{p}= \vec{p}~'} \notag \\&#10;\Gamma_{mag}(\vec{p}, \vec{p}~') &amp; = \int \Gamma_{mag}(\vec{r}, \vec{r}~')e^{i\vec{r}\cdot\vec{p}}e^{-i\vec{r}~'\cdot\vec{p}~'}d\vec{r}d\vec{r}~' \notag&#10;\end{align}&#10;&#10;\end{document}"/>
  <p:tag name="IGUANATEXSIZE" val="22"/>
  <p:tag name="IGUANATEXCURSOR" val="33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5"/>
  <p:tag name="ORIGINALWIDTH" val="2193"/>
  <p:tag name="LATEXADDIN" val="\documentclass{article}&#10;\usepackage{amsmath}&#10;\pagestyle{empty}&#10;\begin{document}&#10;&#10;$$J_{mag}(\vec{u},q)=\iiint n_{mag}(\vec{p}) \delta(q-\vec{p}\cdot \vec{u})d\vec{p}$$&#10;&#10;&#10;\end{document}"/>
  <p:tag name="IGUANATEXSIZE" val="22"/>
  <p:tag name="IGUANATEXCURSOR" val="16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5"/>
  <p:tag name="ORIGINALWIDTH" val="1804.5"/>
  <p:tag name="LATEXADDIN" val="\documentclass{article}&#10;\usepackage{amsmath}&#10;\pagestyle{empty}&#10;\begin{document}&#10;&#10;$$J(\vec{u},q)=\iiint n(\vec{p}) \delta(q-\vec{p}\cdot \vec{u})d\vec{p}$$&#10;&#10;&#10;\end{document}"/>
  <p:tag name="IGUANATEXSIZE" val="20"/>
  <p:tag name="IGUANATEXCURSOR" val="15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5"/>
  <p:tag name="ORIGINALWIDTH" val="2756.25"/>
  <p:tag name="LATEXADDIN" val="\documentclass{article}&#10;\usepackage{amsmath}&#10;\pagestyle{empty}&#10;\begin{document}&#10; $$ \text{reciprocal form factor:} \quad B(\vec{r})=\iiint n(\vec{p}) e^{-i\vec{p}\cdot \vec{r}}d\vec{p}$$ &#10;&#10;&#10;\end{document}"/>
  <p:tag name="IGUANATEXSIZE" val="20"/>
  <p:tag name="IGUANATEXCURSOR" val="11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5"/>
  <p:tag name="ORIGINALWIDTH" val="2493.75"/>
  <p:tag name="LATEXADDIN" val="\documentclass{article}&#10;\usepackage{amsmath}&#10;\pagestyle{empty}&#10;\begin{document}&#10;&#10;$$\rightarrow B(\vec{u}, r)=\int J(\vec{u}, q)e^{-i q \cdot r}dq \quad \text{with} \quad \vec{r}=r\vec{u}$$&#10;&#10;&#10;\end{document}"/>
  <p:tag name="IGUANATEXSIZE" val="20"/>
  <p:tag name="IGUANATEXCURSOR" val="170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532.5"/>
  <p:tag name="LATEXADDIN" val="\documentclass{article}&#10;\usepackage{amsmath}&#10;\pagestyle{empty}&#10;\begin{document}&#10;&#10;$J_{mag}(\vec{u},q)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561"/>
  <p:tag name="LATEXADDIN" val="\documentclass{article}&#10;\usepackage{amsmath}&#10;\pagestyle{empty}&#10;\begin{document}&#10;&#10;$B_{mag}(\vec{u},r)$&#10;&#10;&#10;\end{document}"/>
  <p:tag name="IGUANATEXSIZE" val="20"/>
  <p:tag name="IGUANATEXCURSOR" val="9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645"/>
  <p:tag name="LATEXADDIN" val="\documentclass{article}&#10;\usepackage{amsmath}&#10;\pagestyle{empty}&#10;\begin{document}&#10;&#10;$B_{mag}(x_i, y_i)$&#10;&#10;&#10;\end{document}"/>
  <p:tag name="IGUANATEXSIZE" val="20"/>
  <p:tag name="IGUANATEXCURSOR" val="9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5"/>
  <p:tag name="ORIGINALWIDTH" val="466.5"/>
  <p:tag name="LATEXADDIN" val="\documentclass{article}&#10;\usepackage{amsmath}&#10;\pagestyle{empty}&#10;\begin{document}&#10;&#10;$$\Gamma^{\uparrow}(\vec{r},\vec{r}~')$$&#10;&#10;&#10;&#10;\end{document}"/>
  <p:tag name="IGUANATEXSIZE" val="20"/>
  <p:tag name="IGUANATEXCURSOR" val="11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735.75"/>
  <p:tag name="LATEXADDIN" val="\documentclass{article}&#10;\usepackage{amsmath}&#10;\pagestyle{empty}&#10;\begin{document}&#10;&#10;$n_{mag}(p_{x_i}, p_{y_i})$&#10;&#10;&#10;\end{document}"/>
  <p:tag name="IGUANATEXSIZE" val="20"/>
  <p:tag name="IGUANATEXCURSOR" val="10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"/>
  <p:tag name="ORIGINALWIDTH" val="63"/>
  <p:tag name="LATEXADDIN" val="\documentclass{article}&#10;\usepackage{amsmath}&#10;\pagestyle{empty}&#10;\begin{document}&#10;&#10;$x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5"/>
  <p:tag name="ORIGINALWIDTH" val="58.5"/>
  <p:tag name="LATEXADDIN" val="\documentclass{article}&#10;\usepackage{amsmath}&#10;\pagestyle{empty}&#10;\begin{document}&#10;&#10;$y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5"/>
  <p:tag name="ORIGINALWIDTH" val="118.5"/>
  <p:tag name="LATEXADDIN" val="\documentclass{article}&#10;\usepackage{amsmath}&#10;\pagestyle{empty}&#10;\begin{document}&#10;&#10;$p_x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"/>
  <p:tag name="ORIGINALWIDTH" val="117"/>
  <p:tag name="LATEXADDIN" val="\documentclass{article}&#10;\usepackage{amsmath}&#10;\pagestyle{empty}&#10;\begin{document}&#10;&#10;$p_y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5"/>
  <p:tag name="ORIGINALWIDTH" val="118.5"/>
  <p:tag name="LATEXADDIN" val="\documentclass{article}&#10;\usepackage{amsmath}&#10;\pagestyle{empty}&#10;\begin{document}&#10;&#10;$p_x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"/>
  <p:tag name="ORIGINALWIDTH" val="117"/>
  <p:tag name="LATEXADDIN" val="\documentclass{article}&#10;\usepackage{amsmath}&#10;\pagestyle{empty}&#10;\begin{document}&#10;&#10;$p_y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75"/>
  <p:tag name="ORIGINALWIDTH" val="2078.25"/>
  <p:tag name="LATEXADDIN" val="\documentclass{article}&#10;\usepackage{amsmath}&#10;\pagestyle{empty}&#10;\begin{document}&#10;&#10;$n_{anisotropy}^{mag}(\vec{p})=n^{mag}(\vec{p})-n_{isotropy}^{mag}(p)$&#10;&#10;&#10;\end{document}"/>
  <p:tag name="IGUANATEXSIZE" val="20"/>
  <p:tag name="IGUANATEXCURSOR" val="14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2227.5"/>
  <p:tag name="LATEXADDIN" val="\documentclass{article}&#10;\usepackage{amsmath}&#10;\pagestyle{empty}&#10;\begin{document}&#10;&#10;Contour at $0.005 ~a.u.$ \\&#10;Color bar scaling from $-0.03$ to $0.03 ~a.u.$&#10;&#10;&#10;\end{document}"/>
  <p:tag name="IGUANATEXSIZE" val="16"/>
  <p:tag name="IGUANATEXCURSOR" val="14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5"/>
  <p:tag name="ORIGINALWIDTH" val="466.5"/>
  <p:tag name="LATEXADDIN" val="\documentclass{article}&#10;\usepackage{amsmath}&#10;\pagestyle{empty}&#10;\begin{document}&#10;&#10;$$\Gamma^{\downarrow}(\vec{r},\vec{r}~')$$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01 ~a.u.$ \\&#10;Color bar scaling from $0$ to $0.01 ~a.u.$&#10;&#10;&#10;\end{document}"/>
  <p:tag name="IGUANATEXSIZE" val="16"/>
  <p:tag name="IGUANATEXCURSOR" val="14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"/>
  <p:tag name="ORIGINALWIDTH" val="1971.75"/>
  <p:tag name="LATEXADDIN" val="\documentclass{article}&#10;\usepackage{amsmath}&#10;\pagestyle{empty}&#10;\begin{document}&#10;&#10;Contour at $0.01 ~a.u.$ \\&#10;Color bar scaling from $0$ to $0.15 ~a.u.$&#10;&#10;&#10;\end{document}"/>
  <p:tag name="IGUANATEXSIZE" val="16"/>
  <p:tag name="IGUANATEXCURSOR" val="14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5"/>
  <p:tag name="ORIGINALWIDTH" val="2180.25"/>
  <p:tag name="LATEXADDIN" val="\documentclass{article}&#10;\usepackage{amsmath}&#10;\pagestyle{empty}&#10;\begin{document}&#10;&#10;Contour at $0.1 ~\mu_B \cdot \text{\AA}^{-2}$ \\&#10;Color bar scaling from $0$ to $1.2 ~\mu_B \cdot \text{\AA}^{-2}$&#10;&#10;&#10;\end{document}"/>
  <p:tag name="IGUANATEXSIZE" val="16"/>
  <p:tag name="IGUANATEXCURSOR" val="19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"/>
  <p:tag name="ORIGINALWIDTH" val="2187.75"/>
  <p:tag name="LATEXADDIN" val="\documentclass{article}&#10;\usepackage{amsmath}&#10;\pagestyle{empty}&#10;\begin{document}&#10;&#10;$|\psi_{1,2,3,4}\rangle = \sqrt{0.61(6)}|yz\rangle + \sqrt{0.39(3)}|xz\rangle$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9.75"/>
  <p:tag name="ORIGINALWIDTH" val="1953"/>
  <p:tag name="LATEXADDIN" val="\documentclass{article}&#10;\usepackage{amsmath}&#10;\pagestyle{empty}&#10;\begin{document}&#10;&#10;\begin{subequations}&#10;\begin{align}&#10;F(\vec{Q}) &amp;=\int_{v} \Gamma(\vec{r}, \vec{r}~')_{\vec{r}= \vec{r}~'} e^{i\vec{Q}\cdot \vec{r}} d\vec{r} \notag \\&#10;J(\vec{u},q) &amp;= \frac{1}{2\pi} \int \Gamma(\vec{r}, \vec{r}+s\vec{u})e ^{iq \cdot s}d\vec{r}ds \notag&#10;\end{align}&#10;\end{subequations}&#10;&#10;&#10;\end{document}"/>
  <p:tag name="IGUANATEXSIZE" val="20"/>
  <p:tag name="IGUANATEXCURSOR" val="116"/>
  <p:tag name="TRANSPARENCY" val="Vrai"/>
  <p:tag name="FILENAME" val=""/>
  <p:tag name="LATEXENGINEID" val="0"/>
  <p:tag name="TEMPFOLDER" val="c:\temp\"/>
  <p:tag name="LATEXFORMHEIGHT" val="312"/>
  <p:tag name="LATEXFORMWIDTH" val="644.25"/>
  <p:tag name="LATEXFORMWRAP" val="Vrai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51.75"/>
  <p:tag name="LATEXADDIN" val="\documentclass{article}&#10;\usepackage{amsmath}&#10;\pagestyle{empty}&#10;\begin{document}&#10;&#10;&#10;$\delta$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5"/>
  <p:tag name="ORIGINALWIDTH" val="568.5"/>
  <p:tag name="LATEXADDIN" val="\documentclass{article}&#10;\usepackage{amsmath}&#10;\pagestyle{empty}&#10;\begin{document}&#10;\begin{equation}&#10;\Gamma_{mag}(\vec{r},\vec{r}') \notag&#10;\end{equation}&#10;&#10;&#10;&#10;\end{document}"/>
  <p:tag name="IGUANATEXSIZE" val="20"/>
  <p:tag name="IGUANATEXCURSOR" val="10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5"/>
  <p:tag name="ORIGINALWIDTH" val="714"/>
  <p:tag name="LATEXADDIN" val="\documentclass{article}&#10;\usepackage{amsmath}&#10;\pagestyle{empty}&#10;\begin{document}&#10;&#10;$$\Gamma_{mag}(r_1,r_1~')$$&#10;&#10;&#10;\end{document}"/>
  <p:tag name="IGUANATEXSIZE" val="20"/>
  <p:tag name="IGUANATEXCURSOR" val="10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"/>
  <p:tag name="ORIGINALWIDTH" val="94.5"/>
  <p:tag name="LATEXADDIN" val="\documentclass{article}&#10;\usepackage{amsmath}&#10;\pagestyle{empty}&#10;\begin{document}&#10;&#10;$$r_1$$&#10;&#10;&#10;\end{document}"/>
  <p:tag name="IGUANATEXSIZE" val="20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"/>
  <p:tag name="ORIGINALWIDTH" val="333.75"/>
  <p:tag name="LATEXADDIN" val="\documentclass{article}&#10;\usepackage{amsmath}&#10;\pagestyle{empty}&#10;\begin{document}&#10;&#10;$d_{x^2-y^2}$&#10;&#10;&#10;\end{document}"/>
  <p:tag name="IGUANATEXSIZE" val="18"/>
  <p:tag name="IGUANATEXCURSOR" val="9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5"/>
  <p:tag name="ORIGINALWIDTH" val="177"/>
  <p:tag name="LATEXADDIN" val="\documentclass{article}&#10;\usepackage{amsmath}&#10;\pagestyle{empty}&#10;\begin{document}&#10;&#10;&#10;$$r_1~'$$&#10;&#10;\end{document}"/>
  <p:tag name="IGUANATEXSIZE" val="20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5"/>
  <p:tag name="ORIGINALWIDTH" val="714"/>
  <p:tag name="LATEXADDIN" val="\documentclass{article}&#10;\usepackage{amsmath}&#10;\pagestyle{empty}&#10;\begin{document}&#10;&#10;$$\Gamma_{mag}(r_1~',r_1)$$&#10;&#10;&#10;\end{document}"/>
  <p:tag name="IGUANATEXSIZE" val="20"/>
  <p:tag name="IGUANATEXCURSOR" val="10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1113.75"/>
  <p:tag name="LATEXADDIN" val="\documentclass{article}&#10;\usepackage{amsmath}&#10;\pagestyle{empty}&#10;\begin{document}&#10;&#10;&#10;$$\rho_{mag}(r)=\Gamma_{mag}(r,r)$$&#10;&#10;\end{document}"/>
  <p:tag name="IGUANATEXSIZE" val="22"/>
  <p:tag name="IGUANATEXCURSOR" val="109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20) ~\mu_B / \text{\AA}^3$,\\ positive (blue), negative (red) and zero (green lines)&#10;&#10;&#10;\end{document}"/>
  <p:tag name="IGUANATEXSIZE" val="16"/>
  <p:tag name="IGUANATEXCURSOR" val="12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492.75"/>
  <p:tag name="LATEXADDIN" val="\documentclass{article}&#10;\usepackage{amsmath}&#10;\pagestyle{empty}&#10;\begin{document}&#10;$\Gamma(\vec{r_A}, \vec{r_B})$&#10;&#10;&#10;\end{document}"/>
  <p:tag name="IGUANATEXSIZE" val="20"/>
  <p:tag name="IGUANATEXCURSOR" val="10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5"/>
  <p:tag name="ORIGINALWIDTH" val="2068.5"/>
  <p:tag name="LATEXADDIN" val="\documentclass{article}&#10;\usepackage{amsmath}&#10;\pagestyle{empty}&#10;\begin{document}&#10;&#10;$$\Gamma(\vec{r},\vec{r}~') = \sum_k \sum_{i,j} n_k c_{ik} c_{jk}^{*} \chi_i(\vec{r}) \chi_j^{*}(\vec{r}~')$$&#10;&#10;&#10;&#10;\end{document}"/>
  <p:tag name="IGUANATEXSIZE" val="20"/>
  <p:tag name="IGUANATEXCURSOR" val="1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5"/>
  <p:tag name="ORIGINALWIDTH" val="1872.75"/>
  <p:tag name="LATEXADDIN" val="\documentclass{article}&#10;\usepackage{amsmath}&#10;\pagestyle{empty}&#10;\begin{document}&#10;&#10;$$\chi_1 \quad \chi_2 \quad \ldots \ldots \quad \chi_i \quad \ldots \ldots \quad \chi_N$$&#10;&#10;&#10;\end{document}"/>
  <p:tag name="IGUANATEXSIZE" val="20"/>
  <p:tag name="IGUANATEXCURSOR" val="12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8.25"/>
  <p:tag name="ORIGINALWIDTH" val="158.25"/>
  <p:tag name="LATEXADDIN" val="\documentclass{article}&#10;\usepackage{amsmath}&#10;\pagestyle{empty}&#10;\begin{document}&#10;&#10;\begin{gather}&#10;\chi_1 \notag \\ &#10;\notag \\&#10;\chi_2 \notag \\&#10;\notag \\&#10; \vdots  \notag \\ &#10;\notag \\&#10;\chi_i \notag \\ &#10;\notag \\&#10; \vdots  \notag \\ &#10;\notag \\&#10;\chi_N \notag&#10;\end{gather}&#10;&#10;\end{document}"/>
  <p:tag name="IGUANATEXSIZE" val="20"/>
  <p:tag name="IGUANATEXCURSOR" val="26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218.25"/>
  <p:tag name="LATEXADDIN" val="\documentclass{article}&#10;\usepackage{amsmath}&#10;\pagestyle{empty}&#10;\begin{document}&#10;&#10;$\chi(\vec{r})$&#10;&#10;&#10;\end{document}"/>
  <p:tag name="IGUANATEXSIZE" val="20"/>
  <p:tag name="IGUANATEXCURSOR" val="91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"/>
  <p:tag name="ORIGINALWIDTH" val="615.75"/>
  <p:tag name="LATEXADDIN" val="\documentclass{article}&#10;\usepackage{amsmath}&#10;\pagestyle{empty}&#10;\begin{document}&#10;&#10;$$\chi_i \in \text{atom}_A $$&#10;&#10;&#10;\end{document}"/>
  <p:tag name="IGUANATEXSIZE" val="20"/>
  <p:tag name="IGUANATEXCURSOR" val="10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5"/>
  <p:tag name="ORIGINALWIDTH" val="148.5"/>
  <p:tag name="LATEXADDIN" val="\documentclass{article}&#10;\usepackage{amsmath}&#10;\pagestyle{empty}&#10;\begin{document}&#10;&#10;$d_{z^2}$&#10;&#10;&#10;\end{document}"/>
  <p:tag name="IGUANATEXSIZE" val="18"/>
  <p:tag name="IGUANATEXCURSOR" val="88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628.5"/>
  <p:tag name="LATEXADDIN" val="\documentclass{article}&#10;\usepackage{amsmath}&#10;\pagestyle{empty}&#10;\begin{document}&#10;&#10;$$\chi_j \in \text{atom}_B $$&#10;&#10;&#10;\end{document}"/>
  <p:tag name="IGUANATEXSIZE" val="20"/>
  <p:tag name="IGUANATEXCURSOR" val="10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648"/>
  <p:tag name="LATEXADDIN" val="\documentclass{article}&#10;\usepackage{amsmath}&#10;\pagestyle{empty}&#10;\begin{document}&#10;&#10;&#10;$$\Gamma^{TiO_1}(\vec{r},\vec{r}~')$$&#10;&#10;\end{document}"/>
  <p:tag name="IGUANATEXSIZE" val="20"/>
  <p:tag name="IGUANATEXCURSOR" val="9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648"/>
  <p:tag name="LATEXADDIN" val="\documentclass{article}&#10;\usepackage{amsmath}&#10;\pagestyle{empty}&#10;\begin{document}&#10;&#10;&#10;$$\Gamma^{TiO_2}(\vec{r},\vec{r}~')$$&#10;&#10;\end{document}"/>
  <p:tag name="IGUANATEXSIZE" val="20"/>
  <p:tag name="IGUANATEXCURSOR" val="9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5"/>
  <p:tag name="ORIGINALWIDTH" val="210.75"/>
  <p:tag name="LATEXADDIN" val="\documentclass{article}&#10;\usepackage{amsmath}&#10;\pagestyle{empty}&#10;\begin{document}&#10;&#10;TiO&#10;&#10;&#10;\end{document}"/>
  <p:tag name="IGUANATEXSIZE" val="20"/>
  <p:tag name="IGUANATEXCURSOR" val="8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5"/>
  <p:tag name="ORIGINALWIDTH" val="210.75"/>
  <p:tag name="LATEXADDIN" val="\documentclass{article}&#10;\usepackage{amsmath}&#10;\pagestyle{empty}&#10;\begin{document}&#10;&#10;TiO&#10;&#10;&#10;\end{document}"/>
  <p:tag name="IGUANATEXSIZE" val="20"/>
  <p:tag name="IGUANATEXCURSOR" val="8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601.5"/>
  <p:tag name="LATEXADDIN" val="\documentclass{article}&#10;\usepackage{amsmath}&#10;\pagestyle{empty}&#10;\begin{document}&#10;&#10;&#10;$$\Gamma^{TiO}(\vec{r},\vec{r}~')$$&#10;&#10;\end{document}"/>
  <p:tag name="IGUANATEXSIZE" val="20"/>
  <p:tag name="IGUANATEXCURSOR" val="9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261.75"/>
  <p:tag name="LATEXADDIN" val="\documentclass{article}&#10;\usepackage{amsmath}&#10;\pagestyle{empty}&#10;\begin{document}&#10;&#10;TiO$_2$&#10;&#10;&#10;\end{document}"/>
  <p:tag name="IGUANATEXSIZE" val="20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261.75"/>
  <p:tag name="LATEXADDIN" val="\documentclass{article}&#10;\usepackage{amsmath}&#10;\pagestyle{empty}&#10;\begin{document}&#10;&#10;TiO$_2$&#10;&#10;&#10;\end{document}"/>
  <p:tag name="IGUANATEXSIZE" val="20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258.75"/>
  <p:tag name="LATEXADDIN" val="\documentclass{article}&#10;\usepackage{amsmath}&#10;\pagestyle{empty}&#10;\begin{document}&#10;&#10;TiO$_1$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258.75"/>
  <p:tag name="LATEXADDIN" val="\documentclass{article}&#10;\usepackage{amsmath}&#10;\pagestyle{empty}&#10;\begin{document}&#10;&#10;TiO$_1$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"/>
  <p:tag name="ORIGINALWIDTH" val="165.75"/>
  <p:tag name="LATEXADDIN" val="\documentclass{article}&#10;\usepackage{amsmath}&#10;\pagestyle{empty}&#10;\begin{document}&#10;&#10;$d_{xy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"/>
  <p:tag name="ORIGINALWIDTH" val="91.5"/>
  <p:tag name="LATEXADDIN" val="\documentclass{article}&#10;\usepackage{amsmath}&#10;\pagestyle{empty}&#10;\begin{document}&#10;&#10;Y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5"/>
  <p:tag name="ORIGINALWIDTH" val="117"/>
  <p:tag name="LATEXADDIN" val="\documentclass{article}&#10;\usepackage{amsmath}&#10;\pagestyle{empty}&#10;\begin{document}&#10;&#10;Ti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1.25"/>
  <p:tag name="LATEXADDIN" val="\documentclass{article}&#10;\usepackage{amsmath}&#10;\pagestyle{empty}&#10;\begin{document}&#10;&#10;O$_1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4.25"/>
  <p:tag name="LATEXADDIN" val="\documentclass{article}&#10;\usepackage{amsmath}&#10;\pagestyle{empty}&#10;\begin{document}&#10;&#10;O$_2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5"/>
  <p:tag name="ORIGINALWIDTH" val="117"/>
  <p:tag name="LATEXADDIN" val="\documentclass{article}&#10;\usepackage{amsmath}&#10;\pagestyle{empty}&#10;\begin{document}&#10;&#10;Ti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"/>
  <p:tag name="ORIGINALWIDTH" val="91.5"/>
  <p:tag name="LATEXADDIN" val="\documentclass{article}&#10;\usepackage{amsmath}&#10;\pagestyle{empty}&#10;\begin{document}&#10;&#10;Y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1.25"/>
  <p:tag name="LATEXADDIN" val="\documentclass{article}&#10;\usepackage{amsmath}&#10;\pagestyle{empty}&#10;\begin{document}&#10;&#10;O$_1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4.25"/>
  <p:tag name="LATEXADDIN" val="\documentclass{article}&#10;\usepackage{amsmath}&#10;\pagestyle{empty}&#10;\begin{document}&#10;&#10;O$_2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5"/>
  <p:tag name="ORIGINALWIDTH" val="117"/>
  <p:tag name="LATEXADDIN" val="\documentclass{article}&#10;\usepackage{amsmath}&#10;\pagestyle{empty}&#10;\begin{document}&#10;&#10;Ti&#10;&#10;&#10;\end{document}"/>
  <p:tag name="IGUANATEXSIZE" val="20"/>
  <p:tag name="IGUANATEXCURSOR" val="8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"/>
  <p:tag name="ORIGINALWIDTH" val="91.5"/>
  <p:tag name="LATEXADDIN" val="\documentclass{article}&#10;\usepackage{amsmath}&#10;\pagestyle{empty}&#10;\begin{document}&#10;&#10;Y&#10;&#10;&#10;\end{document}"/>
  <p:tag name="IGUANATEXSIZE" val="20"/>
  <p:tag name="IGUANATEXCURSOR" val="82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62"/>
  <p:tag name="LATEXADDIN" val="\documentclass{article}&#10;\usepackage{amsmath}&#10;\pagestyle{empty}&#10;\begin{document}&#10;&#10;$d_{xz}$&#10;&#10;&#10;\end{document}"/>
  <p:tag name="IGUANATEXSIZE" val="18"/>
  <p:tag name="IGUANATEXCURSOR" val="8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1.25"/>
  <p:tag name="LATEXADDIN" val="\documentclass{article}&#10;\usepackage{amsmath}&#10;\pagestyle{empty}&#10;\begin{document}&#10;&#10;O$_1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34.25"/>
  <p:tag name="LATEXADDIN" val="\documentclass{article}&#10;\usepackage{amsmath}&#10;\pagestyle{empty}&#10;\begin{document}&#10;&#10;O$_2$&#10;&#10;&#10;\end{document}"/>
  <p:tag name="IGUANATEXSIZE" val="20"/>
  <p:tag name="IGUANATEXCURSOR" val="85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405.75"/>
  <p:tag name="LATEXADDIN" val="\documentclass{article}&#10;\usepackage{amsmath}&#10;\pagestyle{empty}&#10;\begin{document}&#10;&#10;$\rho^{TiO}_{mag}(\vec{r})$&#10;&#10;&#10;\end{document}"/>
  <p:tag name="IGUANATEXSIZE" val="18"/>
  <p:tag name="IGUANATEXCURSOR" val="9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5"/>
  <p:tag name="ORIGINALWIDTH" val="2826"/>
  <p:tag name="LATEXADDIN" val="\documentclass{article}&#10;\usepackage{amsmath}&#10;\pagestyle{empty}&#10;\begin{document}&#10;&#10;Contour at $0.01 \times 2^n, (n=0, \cdots, 12) ~\mu_B / \text{\AA}^3$,\\ positive (blue), negative (red) and zero (green lines)&#10;&#10;&#10;\end{document}"/>
  <p:tag name="IGUANATEXSIZE" val="16"/>
  <p:tag name="IGUANATEXCURSOR" val="153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405.75"/>
  <p:tag name="LATEXADDIN" val="\documentclass{article}&#10;\usepackage{amsmath}&#10;\pagestyle{empty}&#10;\begin{document}&#10;&#10;$\rho^{TiO}_{mag}(\vec{r})$&#10;&#10;&#10;\end{document}"/>
  <p:tag name="IGUANATEXSIZE" val="18"/>
  <p:tag name="IGUANATEXCURSOR" val="97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"/>
  <p:tag name="ORIGINALWIDTH" val="405.75"/>
  <p:tag name="LATEXADDIN" val="\documentclass{article}&#10;\usepackage{amsmath}&#10;\pagestyle{empty}&#10;\begin{document}&#10;&#10;$\rho_{mag}(\vec{r})$&#10;&#10;&#10;\end{document}"/>
  <p:tag name="IGUANATEXSIZE" val="18"/>
  <p:tag name="IGUANATEXCURSOR" val="8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"/>
  <p:tag name="ORIGINALWIDTH" val="930.75"/>
  <p:tag name="LATEXADDIN" val="\documentclass{article}&#10;\usepackage{amsmath}&#10;\usepackage{xcolor,lipsum}&#10;\pagestyle{empty}&#10;\begin{document}&#10;\textcolor{red}{&#10;\begin{equation}&#10;\rho(\vec{r})=\sum_{i}^{atoms} \rho_i(\vec{r}) \notag&#10;\end{equation}&#10;} &#10;&#10;\end{document}"/>
  <p:tag name="IGUANATEXSIZE" val="18"/>
  <p:tag name="IGUANATEXCURSOR" val="19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536.25"/>
  <p:tag name="LATEXADDIN" val="\documentclass{article}&#10;\usepackage{amsmath}&#10;\pagestyle{empty}&#10;\begin{document}&#10;&#10;$J^{TiO}_{mag}(\vec{u},q)$&#10;&#10;&#10;\end{document}"/>
  <p:tag name="IGUANATEXSIZE" val="18"/>
  <p:tag name="IGUANATEXCURSOR" val="94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637.5"/>
  <p:tag name="LATEXADDIN" val="\documentclass{article}&#10;\usepackage{amsmath}&#10;\pagestyle{empty}&#10;\begin{document}&#10;&#10;$J^{TiO_1}_{mag}(\vec{u_1},q)$&#10;&#10;&#10;\end{document}"/>
  <p:tag name="IGUANATEXSIZE" val="18"/>
  <p:tag name="IGUANATEXCURSOR" val="10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5"/>
  <p:tag name="ORIGINALWIDTH" val="637.5"/>
  <p:tag name="LATEXADDIN" val="\documentclass{article}&#10;\usepackage{amsmath}&#10;\pagestyle{empty}&#10;\begin{document}&#10;&#10;$J^{TiO_2}_{mag}(\vec{u_2},q)$&#10;&#10;&#10;\end{document}"/>
  <p:tag name="IGUANATEXSIZE" val="18"/>
  <p:tag name="IGUANATEXCURSOR" val="106"/>
  <p:tag name="TRANSPARENCY" val="Vrai"/>
  <p:tag name="FILENAME" val="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 anchor="ctr" anchorCtr="0">
        <a:spAutoFit/>
      </a:bodyPr>
      <a:lstStyle>
        <a:defPPr>
          <a:defRPr sz="1200" dirty="0">
            <a:latin typeface="Helvetica"/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23972</TotalTime>
  <Words>3494</Words>
  <Application>Microsoft Office PowerPoint</Application>
  <PresentationFormat>全屏显示(4:3)</PresentationFormat>
  <Paragraphs>964</Paragraphs>
  <Slides>88</Slides>
  <Notes>85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88</vt:i4>
      </vt:variant>
    </vt:vector>
  </HeadingPairs>
  <TitlesOfParts>
    <vt:vector size="96" baseType="lpstr">
      <vt:lpstr>Liberation Serif</vt:lpstr>
      <vt:lpstr>Arial</vt:lpstr>
      <vt:lpstr>Calibri</vt:lpstr>
      <vt:lpstr>Cambria Math</vt:lpstr>
      <vt:lpstr>Helvetica</vt:lpstr>
      <vt:lpstr>Times New Roman</vt:lpstr>
      <vt:lpstr>Wingdings</vt:lpstr>
      <vt:lpstr>Thème Office</vt:lpstr>
      <vt:lpstr>Reconstruction of momentum density and determination of one-electron reduced density matrix</vt:lpstr>
      <vt:lpstr>Overview</vt:lpstr>
      <vt:lpstr>Electron density</vt:lpstr>
      <vt:lpstr>Electron density</vt:lpstr>
      <vt:lpstr>1-RDM</vt:lpstr>
      <vt:lpstr>Objectives</vt:lpstr>
      <vt:lpstr>Overview</vt:lpstr>
      <vt:lpstr>YTiO3 perovskite</vt:lpstr>
      <vt:lpstr>3d-orbital splitting</vt:lpstr>
      <vt:lpstr>Ti—O—Ti spin coupling</vt:lpstr>
      <vt:lpstr>Basic knowledge</vt:lpstr>
      <vt:lpstr>Refinement models</vt:lpstr>
      <vt:lpstr>Refinement models</vt:lpstr>
      <vt:lpstr>Results</vt:lpstr>
      <vt:lpstr>Results</vt:lpstr>
      <vt:lpstr>Results</vt:lpstr>
      <vt:lpstr>Overview</vt:lpstr>
      <vt:lpstr>Momentum space</vt:lpstr>
      <vt:lpstr>Basic knowledge</vt:lpstr>
      <vt:lpstr>DMCPs</vt:lpstr>
      <vt:lpstr>Two-dimensional reconstruction</vt:lpstr>
      <vt:lpstr>2D-MEMD</vt:lpstr>
      <vt:lpstr>Anisotropy</vt:lpstr>
      <vt:lpstr>Error analysis</vt:lpstr>
      <vt:lpstr>Error analysis</vt:lpstr>
      <vt:lpstr>‘‘Super-position’’</vt:lpstr>
      <vt:lpstr>‘‘Super-position’’</vt:lpstr>
      <vt:lpstr>Isolated Ti model</vt:lpstr>
      <vt:lpstr>Overview</vt:lpstr>
      <vt:lpstr>Motivations</vt:lpstr>
      <vt:lpstr>Cluster construction</vt:lpstr>
      <vt:lpstr>Validation</vt:lpstr>
      <vt:lpstr>Validation</vt:lpstr>
      <vt:lpstr>1-RDM</vt:lpstr>
      <vt:lpstr>Cross-term analysis</vt:lpstr>
      <vt:lpstr>Cross-term analysis</vt:lpstr>
      <vt:lpstr>Cross-term analysis</vt:lpstr>
      <vt:lpstr>Cross-term analysis</vt:lpstr>
      <vt:lpstr>Overview</vt:lpstr>
      <vt:lpstr>1-RDM refinement model</vt:lpstr>
      <vt:lpstr>1-RDM refinement model</vt:lpstr>
      <vt:lpstr>1-RDM refinement model</vt:lpstr>
      <vt:lpstr>1-RDM refinement model</vt:lpstr>
      <vt:lpstr>1-RDM refinement model</vt:lpstr>
      <vt:lpstr>Results</vt:lpstr>
      <vt:lpstr>Overview</vt:lpstr>
      <vt:lpstr>Conclusions and perspectives</vt:lpstr>
      <vt:lpstr>Conclusions and perspectives</vt:lpstr>
      <vt:lpstr>Thanks for your attention!</vt:lpstr>
      <vt:lpstr>PowerPoint 演示文稿</vt:lpstr>
      <vt:lpstr>Backup slides</vt:lpstr>
      <vt:lpstr>Results</vt:lpstr>
      <vt:lpstr>Results</vt:lpstr>
      <vt:lpstr>DMCPs</vt:lpstr>
      <vt:lpstr>DMCPs</vt:lpstr>
      <vt:lpstr>2D-MEMD</vt:lpstr>
      <vt:lpstr>2D-MEMD</vt:lpstr>
      <vt:lpstr>Anisotropy</vt:lpstr>
      <vt:lpstr>Anisotropy</vt:lpstr>
      <vt:lpstr>Error analysis</vt:lpstr>
      <vt:lpstr>Error analysis</vt:lpstr>
      <vt:lpstr>PowerPoint 演示文稿</vt:lpstr>
      <vt:lpstr>‘Super-position’</vt:lpstr>
      <vt:lpstr>‘Super-position’</vt:lpstr>
      <vt:lpstr>‘Super-position’</vt:lpstr>
      <vt:lpstr>‘Super-position’</vt:lpstr>
      <vt:lpstr>‘Super-position’</vt:lpstr>
      <vt:lpstr>Validation</vt:lpstr>
      <vt:lpstr>Moyal</vt:lpstr>
      <vt:lpstr>Cross-terms analysis</vt:lpstr>
      <vt:lpstr>Cross-terms analysis</vt:lpstr>
      <vt:lpstr>1-RDM refinement model</vt:lpstr>
      <vt:lpstr>1-RDM refinement model</vt:lpstr>
      <vt:lpstr>1-RDM refinement model</vt:lpstr>
      <vt:lpstr>1-RDM refinement model</vt:lpstr>
      <vt:lpstr>1-RDM refinement model</vt:lpstr>
      <vt:lpstr>1-RDM refinement model</vt:lpstr>
      <vt:lpstr>1-RDM refinement model</vt:lpstr>
      <vt:lpstr>1-RDM refinement model</vt:lpstr>
      <vt:lpstr>HOMO </vt:lpstr>
      <vt:lpstr>LUMO </vt:lpstr>
      <vt:lpstr>Structure</vt:lpstr>
      <vt:lpstr>Electron density</vt:lpstr>
      <vt:lpstr>Electron density</vt:lpstr>
      <vt:lpstr>Electron density</vt:lpstr>
      <vt:lpstr>Two-dimensional reconstruction</vt:lpstr>
      <vt:lpstr>Akimitsu</vt:lpstr>
      <vt:lpstr>PowerPoint 演示文稿</vt:lpstr>
    </vt:vector>
  </TitlesOfParts>
  <Company>em2c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Yan Zeyin</cp:lastModifiedBy>
  <cp:revision>1884</cp:revision>
  <dcterms:created xsi:type="dcterms:W3CDTF">2017-10-26T06:26:54Z</dcterms:created>
  <dcterms:modified xsi:type="dcterms:W3CDTF">2022-03-17T11:08:02Z</dcterms:modified>
</cp:coreProperties>
</file>